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56" r:id="rId2"/>
    <p:sldId id="257" r:id="rId3"/>
    <p:sldId id="290" r:id="rId4"/>
    <p:sldId id="261" r:id="rId5"/>
    <p:sldId id="291" r:id="rId6"/>
    <p:sldId id="292" r:id="rId7"/>
    <p:sldId id="293" r:id="rId8"/>
    <p:sldId id="294" r:id="rId9"/>
    <p:sldId id="295" r:id="rId10"/>
    <p:sldId id="296" r:id="rId11"/>
    <p:sldId id="268" r:id="rId12"/>
    <p:sldId id="289" r:id="rId13"/>
  </p:sldIdLst>
  <p:sldSz cx="9144000" cy="5143500" type="screen16x9"/>
  <p:notesSz cx="6858000" cy="9144000"/>
  <p:embeddedFontLst>
    <p:embeddedFont>
      <p:font typeface="Arial Rounded MT Bold" panose="020F0704030504030204" pitchFamily="34" charset="0"/>
      <p:regular r:id="rId15"/>
    </p:embeddedFont>
    <p:embeddedFont>
      <p:font typeface="Changa One" panose="020B0604020202020204" charset="0"/>
      <p:regular r:id="rId16"/>
      <p:italic r:id="rId17"/>
    </p:embeddedFont>
    <p:embeddedFont>
      <p:font typeface="Consolas" panose="020B0609020204030204" pitchFamily="49" charset="0"/>
      <p:regular r:id="rId18"/>
      <p:bold r:id="rId19"/>
      <p:italic r:id="rId20"/>
      <p:boldItalic r:id="rId21"/>
    </p:embeddedFont>
    <p:embeddedFont>
      <p:font typeface="Gilroy" panose="00000500000000000000" pitchFamily="2" charset="0"/>
      <p:regular r:id="rId22"/>
    </p:embeddedFont>
    <p:embeddedFont>
      <p:font typeface="Gilroy-Bold" panose="00000800000000000000" pitchFamily="2" charset="0"/>
      <p:bold r:id="rId23"/>
    </p:embeddedFont>
    <p:embeddedFont>
      <p:font typeface="Roboto" panose="020000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513D8F-51FC-48B7-9C20-21DE42A8F110}">
  <a:tblStyle styleId="{C9513D8F-51FC-48B7-9C20-21DE42A8F1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8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b4d1b4bf0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b4d1b4bf0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b570ea2a2c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b570ea2a2c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29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2c00cf71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b2c00cf71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82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09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09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16958" y="4903593"/>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802241" flipH="1">
            <a:off x="7396078"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391490">
            <a:off x="8874700"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916751" flipH="1">
            <a:off x="-842020" y="3775730"/>
            <a:ext cx="3433445" cy="2318845"/>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916352" flipH="1">
            <a:off x="6920140" y="3866030"/>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758962" flipH="1">
            <a:off x="5355573" y="-2263269"/>
            <a:ext cx="3433549" cy="2318879"/>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391490">
            <a:off x="7124220"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391490">
            <a:off x="7326950"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391490">
            <a:off x="1140425" y="3979144"/>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275018">
            <a:off x="7553735"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9402940" flipH="1">
            <a:off x="-1190044" y="4267703"/>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408323" flipH="1">
            <a:off x="8330315" y="2804782"/>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7942126" flipH="1">
            <a:off x="7092443"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03928"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56303" y="437313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txBox="1">
            <a:spLocks noGrp="1"/>
          </p:cNvSpPr>
          <p:nvPr>
            <p:ph type="ctrTitle"/>
          </p:nvPr>
        </p:nvSpPr>
        <p:spPr>
          <a:xfrm>
            <a:off x="720000" y="796975"/>
            <a:ext cx="5558400" cy="14532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25" name="Google Shape;25;p2"/>
          <p:cNvSpPr txBox="1">
            <a:spLocks noGrp="1"/>
          </p:cNvSpPr>
          <p:nvPr>
            <p:ph type="subTitle" idx="1"/>
          </p:nvPr>
        </p:nvSpPr>
        <p:spPr>
          <a:xfrm>
            <a:off x="720000" y="2287100"/>
            <a:ext cx="2795100" cy="84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subTitle" idx="1"/>
          </p:nvPr>
        </p:nvSpPr>
        <p:spPr>
          <a:xfrm>
            <a:off x="2855500" y="2539314"/>
            <a:ext cx="3432900" cy="973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solidFill>
                  <a:schemeClr val="dk1"/>
                </a:solidFill>
                <a:latin typeface="Changa One"/>
                <a:ea typeface="Changa One"/>
                <a:cs typeface="Changa One"/>
                <a:sym typeface="Changa One"/>
              </a:defRPr>
            </a:lvl1pPr>
            <a:lvl2pPr lvl="1" algn="ctr" rtl="0">
              <a:spcBef>
                <a:spcPts val="1600"/>
              </a:spcBef>
              <a:spcAft>
                <a:spcPts val="0"/>
              </a:spcAft>
              <a:buNone/>
              <a:defRPr sz="2800">
                <a:solidFill>
                  <a:schemeClr val="dk1"/>
                </a:solidFill>
                <a:latin typeface="Changa One"/>
                <a:ea typeface="Changa One"/>
                <a:cs typeface="Changa One"/>
                <a:sym typeface="Changa One"/>
              </a:defRPr>
            </a:lvl2pPr>
            <a:lvl3pPr lvl="2" algn="ctr" rtl="0">
              <a:spcBef>
                <a:spcPts val="1600"/>
              </a:spcBef>
              <a:spcAft>
                <a:spcPts val="0"/>
              </a:spcAft>
              <a:buNone/>
              <a:defRPr sz="2800">
                <a:solidFill>
                  <a:schemeClr val="dk1"/>
                </a:solidFill>
                <a:latin typeface="Changa One"/>
                <a:ea typeface="Changa One"/>
                <a:cs typeface="Changa One"/>
                <a:sym typeface="Changa One"/>
              </a:defRPr>
            </a:lvl3pPr>
            <a:lvl4pPr lvl="3" algn="ctr" rtl="0">
              <a:spcBef>
                <a:spcPts val="1600"/>
              </a:spcBef>
              <a:spcAft>
                <a:spcPts val="0"/>
              </a:spcAft>
              <a:buNone/>
              <a:defRPr sz="2800">
                <a:solidFill>
                  <a:schemeClr val="dk1"/>
                </a:solidFill>
                <a:latin typeface="Changa One"/>
                <a:ea typeface="Changa One"/>
                <a:cs typeface="Changa One"/>
                <a:sym typeface="Changa One"/>
              </a:defRPr>
            </a:lvl4pPr>
            <a:lvl5pPr lvl="4" algn="ctr" rtl="0">
              <a:spcBef>
                <a:spcPts val="1600"/>
              </a:spcBef>
              <a:spcAft>
                <a:spcPts val="0"/>
              </a:spcAft>
              <a:buNone/>
              <a:defRPr sz="2800">
                <a:solidFill>
                  <a:schemeClr val="dk1"/>
                </a:solidFill>
                <a:latin typeface="Changa One"/>
                <a:ea typeface="Changa One"/>
                <a:cs typeface="Changa One"/>
                <a:sym typeface="Changa One"/>
              </a:defRPr>
            </a:lvl5pPr>
            <a:lvl6pPr lvl="5" algn="ctr" rtl="0">
              <a:spcBef>
                <a:spcPts val="1600"/>
              </a:spcBef>
              <a:spcAft>
                <a:spcPts val="0"/>
              </a:spcAft>
              <a:buNone/>
              <a:defRPr sz="2800">
                <a:solidFill>
                  <a:schemeClr val="dk1"/>
                </a:solidFill>
                <a:latin typeface="Changa One"/>
                <a:ea typeface="Changa One"/>
                <a:cs typeface="Changa One"/>
                <a:sym typeface="Changa One"/>
              </a:defRPr>
            </a:lvl6pPr>
            <a:lvl7pPr lvl="6" algn="ctr" rtl="0">
              <a:spcBef>
                <a:spcPts val="1600"/>
              </a:spcBef>
              <a:spcAft>
                <a:spcPts val="0"/>
              </a:spcAft>
              <a:buNone/>
              <a:defRPr sz="2800">
                <a:solidFill>
                  <a:schemeClr val="dk1"/>
                </a:solidFill>
                <a:latin typeface="Changa One"/>
                <a:ea typeface="Changa One"/>
                <a:cs typeface="Changa One"/>
                <a:sym typeface="Changa One"/>
              </a:defRPr>
            </a:lvl7pPr>
            <a:lvl8pPr lvl="7" algn="ctr" rtl="0">
              <a:spcBef>
                <a:spcPts val="1600"/>
              </a:spcBef>
              <a:spcAft>
                <a:spcPts val="0"/>
              </a:spcAft>
              <a:buNone/>
              <a:defRPr sz="2800">
                <a:solidFill>
                  <a:schemeClr val="dk1"/>
                </a:solidFill>
                <a:latin typeface="Changa One"/>
                <a:ea typeface="Changa One"/>
                <a:cs typeface="Changa One"/>
                <a:sym typeface="Changa One"/>
              </a:defRPr>
            </a:lvl8pPr>
            <a:lvl9pPr lvl="8" algn="ctr" rtl="0">
              <a:spcBef>
                <a:spcPts val="1600"/>
              </a:spcBef>
              <a:spcAft>
                <a:spcPts val="1600"/>
              </a:spcAft>
              <a:buNone/>
              <a:defRPr sz="2800">
                <a:solidFill>
                  <a:schemeClr val="dk1"/>
                </a:solidFill>
                <a:latin typeface="Changa One"/>
                <a:ea typeface="Changa One"/>
                <a:cs typeface="Changa One"/>
                <a:sym typeface="Changa One"/>
              </a:defRPr>
            </a:lvl9pPr>
          </a:lstStyle>
          <a:p>
            <a:r>
              <a:rPr lang="en-US"/>
              <a:t>Click to edit Master subtitle style</a:t>
            </a:r>
            <a:endParaRPr/>
          </a:p>
        </p:txBody>
      </p:sp>
      <p:sp>
        <p:nvSpPr>
          <p:cNvPr id="28" name="Google Shape;28;p3"/>
          <p:cNvSpPr txBox="1">
            <a:spLocks noGrp="1"/>
          </p:cNvSpPr>
          <p:nvPr>
            <p:ph type="subTitle" idx="2"/>
          </p:nvPr>
        </p:nvSpPr>
        <p:spPr>
          <a:xfrm>
            <a:off x="3260525" y="3505050"/>
            <a:ext cx="262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29" name="Google Shape;29;p3"/>
          <p:cNvSpPr txBox="1">
            <a:spLocks noGrp="1"/>
          </p:cNvSpPr>
          <p:nvPr>
            <p:ph type="title" hasCustomPrompt="1"/>
          </p:nvPr>
        </p:nvSpPr>
        <p:spPr>
          <a:xfrm>
            <a:off x="3381450" y="1415913"/>
            <a:ext cx="2381100" cy="66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900"/>
              <a:buNone/>
              <a:defRPr sz="6900">
                <a:solidFill>
                  <a:schemeClr val="lt1"/>
                </a:solidFill>
              </a:defRPr>
            </a:lvl1pPr>
            <a:lvl2pPr lvl="1"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2pPr>
            <a:lvl3pPr lvl="2"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3pPr>
            <a:lvl4pPr lvl="3"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4pPr>
            <a:lvl5pPr lvl="4"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5pPr>
            <a:lvl6pPr lvl="5"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6pPr>
            <a:lvl7pPr lvl="6"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7pPr>
            <a:lvl8pPr lvl="7"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8pPr>
            <a:lvl9pPr lvl="8"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9pPr>
          </a:lstStyle>
          <a:p>
            <a:r>
              <a:t>xx%</a:t>
            </a:r>
          </a:p>
        </p:txBody>
      </p:sp>
      <p:sp>
        <p:nvSpPr>
          <p:cNvPr id="30" name="Google Shape;30;p3"/>
          <p:cNvSpPr/>
          <p:nvPr/>
        </p:nvSpPr>
        <p:spPr>
          <a:xfrm flipH="1">
            <a:off x="2043748" y="4903593"/>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7802241">
            <a:off x="-828003"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391490" flipH="1">
            <a:off x="47003"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916352">
            <a:off x="-1094829" y="3866030"/>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391490" flipH="1">
            <a:off x="1764297"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391490" flipH="1">
            <a:off x="1594753"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8275018" flipH="1">
            <a:off x="-2215607"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408323">
            <a:off x="-2499581" y="2804782"/>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7942126">
            <a:off x="-524263"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114957"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391490" flipH="1">
            <a:off x="1840497" y="4703424"/>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flipH="1">
            <a:off x="6972427" y="102668"/>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997759">
            <a:off x="7490547" y="3737984"/>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9408510" flipH="1">
            <a:off x="8969169"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8883648">
            <a:off x="6805509" y="-1068846"/>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9408510" flipH="1">
            <a:off x="7218689" y="4495415"/>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9408510" flipH="1">
            <a:off x="7421419" y="433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2524982" flipH="1">
            <a:off x="7648204" y="3473195"/>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9391677">
            <a:off x="8258884" y="-594598"/>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2857874">
            <a:off x="7186912" y="425447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8798397" y="335134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9408510" flipH="1">
            <a:off x="7142489" y="25144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4" name="Google Shape;5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AutoNum type="arabicPeriod"/>
              <a:defRPr sz="125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pPr lvl="0"/>
            <a:r>
              <a:rPr lang="en-US"/>
              <a:t>Click to edit Master text styles</a:t>
            </a:r>
          </a:p>
        </p:txBody>
      </p:sp>
      <p:sp>
        <p:nvSpPr>
          <p:cNvPr id="55" name="Google Shape;55;p4"/>
          <p:cNvSpPr/>
          <p:nvPr/>
        </p:nvSpPr>
        <p:spPr>
          <a:xfrm rot="-8572149" flipH="1">
            <a:off x="6572568" y="-926853"/>
            <a:ext cx="2892746" cy="195361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391490">
            <a:off x="8957695" y="95809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391490">
            <a:off x="8752450" y="1074398"/>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391490">
            <a:off x="6265245" y="8861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391490">
            <a:off x="6467975" y="29568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408323" flipH="1">
            <a:off x="6731602" y="-2129093"/>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172153" y="-180402"/>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340" name="Google Shape;340;p22"/>
          <p:cNvSpPr/>
          <p:nvPr/>
        </p:nvSpPr>
        <p:spPr>
          <a:xfrm rot="-9402940">
            <a:off x="7227010"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rot="3003405" flipH="1">
            <a:off x="8800006"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rot="3003405" flipH="1">
            <a:off x="8589268"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rot="-9402940">
            <a:off x="7639810"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rot="9402940" flipH="1">
            <a:off x="-567167"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rot="-3003405">
            <a:off x="180261"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rot="-3003405">
            <a:off x="424186"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rot="9402940" flipH="1">
            <a:off x="-979967"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5">
    <p:spTree>
      <p:nvGrpSpPr>
        <p:cNvPr id="1" name="Shape 409"/>
        <p:cNvGrpSpPr/>
        <p:nvPr/>
      </p:nvGrpSpPr>
      <p:grpSpPr>
        <a:xfrm>
          <a:off x="0" y="0"/>
          <a:ext cx="0" cy="0"/>
          <a:chOff x="0" y="0"/>
          <a:chExt cx="0" cy="0"/>
        </a:xfrm>
      </p:grpSpPr>
      <p:sp>
        <p:nvSpPr>
          <p:cNvPr id="410" name="Google Shape;410;p27"/>
          <p:cNvSpPr txBox="1">
            <a:spLocks noGrp="1"/>
          </p:cNvSpPr>
          <p:nvPr>
            <p:ph type="title"/>
          </p:nvPr>
        </p:nvSpPr>
        <p:spPr>
          <a:xfrm>
            <a:off x="720000" y="1561138"/>
            <a:ext cx="2754600" cy="885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411" name="Google Shape;411;p27"/>
          <p:cNvSpPr txBox="1">
            <a:spLocks noGrp="1"/>
          </p:cNvSpPr>
          <p:nvPr>
            <p:ph type="subTitle" idx="1"/>
          </p:nvPr>
        </p:nvSpPr>
        <p:spPr>
          <a:xfrm>
            <a:off x="720050" y="2534163"/>
            <a:ext cx="2754600" cy="104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2" name="Google Shape;412;p27"/>
          <p:cNvSpPr/>
          <p:nvPr/>
        </p:nvSpPr>
        <p:spPr>
          <a:xfrm rot="1704713">
            <a:off x="3723961" y="2011341"/>
            <a:ext cx="2481471" cy="167589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rot="8696747">
            <a:off x="5616928" y="925849"/>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rot="8696747">
            <a:off x="5796404" y="1033160"/>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flipH="1">
            <a:off x="5255472" y="1085838"/>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flipH="1">
            <a:off x="4456897" y="1402776"/>
            <a:ext cx="3384878" cy="2575356"/>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8193678" y="216963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Changa One"/>
              <a:buNone/>
              <a:defRPr sz="2800">
                <a:solidFill>
                  <a:schemeClr val="dk1"/>
                </a:solidFill>
                <a:latin typeface="Changa One"/>
                <a:ea typeface="Changa One"/>
                <a:cs typeface="Changa One"/>
                <a:sym typeface="Changa One"/>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8" r:id="rId5"/>
    <p:sldLayoutId id="2147483673"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2"/>
        <p:cNvGrpSpPr/>
        <p:nvPr/>
      </p:nvGrpSpPr>
      <p:grpSpPr>
        <a:xfrm>
          <a:off x="0" y="0"/>
          <a:ext cx="0" cy="0"/>
          <a:chOff x="0" y="0"/>
          <a:chExt cx="0" cy="0"/>
        </a:xfrm>
      </p:grpSpPr>
      <p:sp>
        <p:nvSpPr>
          <p:cNvPr id="463" name="Google Shape;463;p33"/>
          <p:cNvSpPr txBox="1">
            <a:spLocks noGrp="1"/>
          </p:cNvSpPr>
          <p:nvPr>
            <p:ph type="ctrTitle"/>
          </p:nvPr>
        </p:nvSpPr>
        <p:spPr>
          <a:xfrm>
            <a:off x="0" y="2444985"/>
            <a:ext cx="9143999" cy="145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dirty="0">
                <a:latin typeface="Gilroy-Bold" panose="00000800000000000000" pitchFamily="2" charset="0"/>
                <a:cs typeface="Calibri Light"/>
              </a:rPr>
              <a:t> </a:t>
            </a:r>
            <a:r>
              <a:rPr lang="en-US" sz="5400" b="1" dirty="0" err="1">
                <a:latin typeface="Gilroy-Bold" panose="00000800000000000000" pitchFamily="2" charset="0"/>
                <a:cs typeface="Calibri Light"/>
              </a:rPr>
              <a:t>Javascript</a:t>
            </a:r>
            <a:r>
              <a:rPr lang="en-US" sz="5400" b="1" dirty="0">
                <a:latin typeface="Gilroy-Bold" panose="00000800000000000000" pitchFamily="2" charset="0"/>
                <a:cs typeface="Calibri Light"/>
              </a:rPr>
              <a:t> #01</a:t>
            </a:r>
            <a:endParaRPr sz="4800" dirty="0"/>
          </a:p>
        </p:txBody>
      </p:sp>
      <p:sp>
        <p:nvSpPr>
          <p:cNvPr id="464" name="Google Shape;464;p33"/>
          <p:cNvSpPr txBox="1">
            <a:spLocks noGrp="1"/>
          </p:cNvSpPr>
          <p:nvPr>
            <p:ph type="subTitle" idx="1"/>
          </p:nvPr>
        </p:nvSpPr>
        <p:spPr>
          <a:xfrm>
            <a:off x="3442855" y="3898185"/>
            <a:ext cx="2982073" cy="846300"/>
          </a:xfrm>
          <a:prstGeom prst="rect">
            <a:avLst/>
          </a:prstGeom>
        </p:spPr>
        <p:txBody>
          <a:bodyPr spcFirstLastPara="1" wrap="square" lIns="91425" tIns="91425" rIns="91425" bIns="91425" anchor="t" anchorCtr="0">
            <a:noAutofit/>
          </a:bodyPr>
          <a:lstStyle/>
          <a:p>
            <a:r>
              <a:rPr lang="en-US" dirty="0">
                <a:latin typeface="Gilroy" panose="00000500000000000000" pitchFamily="2" charset="0"/>
                <a:cs typeface="Calibri"/>
              </a:rPr>
              <a:t>BY OSS CLUB AIT</a:t>
            </a:r>
          </a:p>
        </p:txBody>
      </p:sp>
      <p:pic>
        <p:nvPicPr>
          <p:cNvPr id="87" name="Picture 4" descr="Circle&#10;&#10;Description automatically generated">
            <a:extLst>
              <a:ext uri="{FF2B5EF4-FFF2-40B4-BE49-F238E27FC236}">
                <a16:creationId xmlns:a16="http://schemas.microsoft.com/office/drawing/2014/main" id="{2BB3FAAC-EECD-468F-8972-6F5E3FDF3711}"/>
              </a:ext>
            </a:extLst>
          </p:cNvPr>
          <p:cNvPicPr>
            <a:picLocks noChangeAspect="1"/>
          </p:cNvPicPr>
          <p:nvPr/>
        </p:nvPicPr>
        <p:blipFill>
          <a:blip r:embed="rId3"/>
          <a:stretch>
            <a:fillRect/>
          </a:stretch>
        </p:blipFill>
        <p:spPr>
          <a:xfrm>
            <a:off x="3346665" y="399015"/>
            <a:ext cx="2683361" cy="2612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b="1" dirty="0">
                <a:latin typeface="Gilroy-Bold" panose="00000800000000000000" pitchFamily="2" charset="0"/>
              </a:rPr>
              <a:t>Looping</a:t>
            </a:r>
            <a:endParaRPr dirty="0">
              <a:solidFill>
                <a:schemeClr val="dk1"/>
              </a:solidFill>
            </a:endParaRPr>
          </a:p>
        </p:txBody>
      </p:sp>
      <p:sp>
        <p:nvSpPr>
          <p:cNvPr id="674" name="Google Shape;674;p38"/>
          <p:cNvSpPr txBox="1">
            <a:spLocks noGrp="1"/>
          </p:cNvSpPr>
          <p:nvPr>
            <p:ph type="subTitle" idx="2"/>
          </p:nvPr>
        </p:nvSpPr>
        <p:spPr>
          <a:xfrm>
            <a:off x="799072" y="1118701"/>
            <a:ext cx="7430655" cy="402479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endParaRPr lang="en-US" sz="2000" dirty="0">
              <a:solidFill>
                <a:schemeClr val="bg2"/>
              </a:solidFill>
              <a:latin typeface="Gilroy" panose="00000500000000000000" pitchFamily="2" charset="0"/>
              <a:cs typeface="Calibri"/>
            </a:endParaRPr>
          </a:p>
          <a:p>
            <a:pPr marL="285750" indent="-285750" algn="l">
              <a:buFont typeface="Arial" panose="020B0604020202020204" pitchFamily="34" charset="0"/>
              <a:buChar char="•"/>
            </a:pPr>
            <a:endParaRPr lang="en-US" sz="2000" b="1" dirty="0">
              <a:latin typeface="Gilroy" panose="00000500000000000000" pitchFamily="2" charset="0"/>
              <a:cs typeface="Calibri"/>
            </a:endParaRPr>
          </a:p>
          <a:p>
            <a:pPr marL="0" indent="0" algn="l"/>
            <a:endParaRPr lang="en-US" sz="2000" b="1" dirty="0">
              <a:latin typeface="Gilroy" panose="00000500000000000000" pitchFamily="2" charset="0"/>
              <a:cs typeface="Calibri"/>
            </a:endParaRPr>
          </a:p>
        </p:txBody>
      </p:sp>
      <p:sp>
        <p:nvSpPr>
          <p:cNvPr id="3" name="TextBox 2">
            <a:extLst>
              <a:ext uri="{FF2B5EF4-FFF2-40B4-BE49-F238E27FC236}">
                <a16:creationId xmlns:a16="http://schemas.microsoft.com/office/drawing/2014/main" id="{82F71002-C6DF-4769-BDBC-7AB8305EC771}"/>
              </a:ext>
            </a:extLst>
          </p:cNvPr>
          <p:cNvSpPr txBox="1"/>
          <p:nvPr/>
        </p:nvSpPr>
        <p:spPr>
          <a:xfrm>
            <a:off x="1029600" y="1425600"/>
            <a:ext cx="7524000" cy="2308324"/>
          </a:xfrm>
          <a:prstGeom prst="rect">
            <a:avLst/>
          </a:prstGeom>
          <a:noFill/>
        </p:spPr>
        <p:txBody>
          <a:bodyPr wrap="square" rtlCol="0">
            <a:spAutoFit/>
          </a:bodyPr>
          <a:lstStyle/>
          <a:p>
            <a:r>
              <a:rPr lang="en-US" sz="1800" b="0" i="0" dirty="0">
                <a:solidFill>
                  <a:schemeClr val="tx1">
                    <a:lumMod val="75000"/>
                    <a:lumOff val="25000"/>
                  </a:schemeClr>
                </a:solidFill>
                <a:effectLst/>
                <a:latin typeface="Gilroy" panose="00000500000000000000" pitchFamily="2" charset="0"/>
              </a:rPr>
              <a:t>The </a:t>
            </a:r>
            <a:r>
              <a:rPr lang="en-US" sz="1800" b="1" i="0" dirty="0">
                <a:solidFill>
                  <a:schemeClr val="tx1">
                    <a:lumMod val="75000"/>
                    <a:lumOff val="25000"/>
                  </a:schemeClr>
                </a:solidFill>
                <a:effectLst/>
                <a:latin typeface="Gilroy" panose="00000500000000000000" pitchFamily="2" charset="0"/>
              </a:rPr>
              <a:t>JavaScript loops</a:t>
            </a:r>
            <a:r>
              <a:rPr lang="en-US" sz="1800" b="0" i="0" dirty="0">
                <a:solidFill>
                  <a:schemeClr val="tx1">
                    <a:lumMod val="75000"/>
                    <a:lumOff val="25000"/>
                  </a:schemeClr>
                </a:solidFill>
                <a:effectLst/>
                <a:latin typeface="Gilroy" panose="00000500000000000000" pitchFamily="2" charset="0"/>
              </a:rPr>
              <a:t> are used </a:t>
            </a:r>
            <a:r>
              <a:rPr lang="en-US" sz="1800" b="0" i="1" dirty="0">
                <a:solidFill>
                  <a:schemeClr val="tx1">
                    <a:lumMod val="75000"/>
                    <a:lumOff val="25000"/>
                  </a:schemeClr>
                </a:solidFill>
                <a:effectLst/>
                <a:latin typeface="Gilroy" panose="00000500000000000000" pitchFamily="2" charset="0"/>
              </a:rPr>
              <a:t>to iterate the piece of code</a:t>
            </a:r>
            <a:r>
              <a:rPr lang="en-US" sz="1800" b="0" i="0" dirty="0">
                <a:solidFill>
                  <a:schemeClr val="tx1">
                    <a:lumMod val="75000"/>
                    <a:lumOff val="25000"/>
                  </a:schemeClr>
                </a:solidFill>
                <a:effectLst/>
                <a:latin typeface="Gilroy" panose="00000500000000000000" pitchFamily="2" charset="0"/>
              </a:rPr>
              <a:t> using for, while, do while or for-in loops. It makes the code compact. It is mostly used in array.</a:t>
            </a:r>
          </a:p>
          <a:p>
            <a:endParaRPr lang="en-IN" sz="1800" dirty="0">
              <a:solidFill>
                <a:schemeClr val="tx1">
                  <a:lumMod val="75000"/>
                  <a:lumOff val="25000"/>
                </a:schemeClr>
              </a:solidFill>
              <a:latin typeface="Gilroy" panose="00000500000000000000" pitchFamily="2" charset="0"/>
            </a:endParaRPr>
          </a:p>
          <a:p>
            <a:pPr marL="342900" indent="-342900">
              <a:buAutoNum type="arabicParenR"/>
            </a:pPr>
            <a:r>
              <a:rPr lang="en-IN" sz="1800" dirty="0">
                <a:solidFill>
                  <a:schemeClr val="bg2"/>
                </a:solidFill>
                <a:latin typeface="Gilroy" panose="00000500000000000000" pitchFamily="2" charset="0"/>
              </a:rPr>
              <a:t>For loop</a:t>
            </a:r>
          </a:p>
          <a:p>
            <a:pPr marL="342900" indent="-342900">
              <a:buAutoNum type="arabicParenR"/>
            </a:pPr>
            <a:r>
              <a:rPr lang="en-IN" sz="1800" dirty="0">
                <a:solidFill>
                  <a:schemeClr val="bg2"/>
                </a:solidFill>
                <a:latin typeface="Gilroy" panose="00000500000000000000" pitchFamily="2" charset="0"/>
              </a:rPr>
              <a:t>While loop</a:t>
            </a:r>
          </a:p>
          <a:p>
            <a:pPr marL="342900" indent="-342900">
              <a:buAutoNum type="arabicParenR"/>
            </a:pPr>
            <a:r>
              <a:rPr lang="en-IN" sz="1800" dirty="0">
                <a:solidFill>
                  <a:schemeClr val="bg2"/>
                </a:solidFill>
                <a:latin typeface="Gilroy" panose="00000500000000000000" pitchFamily="2" charset="0"/>
              </a:rPr>
              <a:t>Do-while loop</a:t>
            </a:r>
          </a:p>
          <a:p>
            <a:pPr marL="342900" indent="-342900">
              <a:buAutoNum type="arabicParenR"/>
            </a:pPr>
            <a:r>
              <a:rPr lang="en-IN" sz="1800" dirty="0">
                <a:solidFill>
                  <a:schemeClr val="bg2"/>
                </a:solidFill>
                <a:latin typeface="Gilroy" panose="00000500000000000000" pitchFamily="2" charset="0"/>
              </a:rPr>
              <a:t>For-in loop</a:t>
            </a:r>
          </a:p>
        </p:txBody>
      </p:sp>
    </p:spTree>
    <p:extLst>
      <p:ext uri="{BB962C8B-B14F-4D97-AF65-F5344CB8AC3E}">
        <p14:creationId xmlns:p14="http://schemas.microsoft.com/office/powerpoint/2010/main" val="31453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45"/>
          <p:cNvSpPr txBox="1">
            <a:spLocks noGrp="1"/>
          </p:cNvSpPr>
          <p:nvPr>
            <p:ph type="title"/>
          </p:nvPr>
        </p:nvSpPr>
        <p:spPr>
          <a:xfrm>
            <a:off x="608317" y="1999050"/>
            <a:ext cx="8207615" cy="15395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dirty="0">
                <a:latin typeface="Gilroy-Bold" panose="00000800000000000000" pitchFamily="2" charset="0"/>
                <a:cs typeface="Calibri Light"/>
              </a:rPr>
              <a:t>Doubts</a:t>
            </a:r>
            <a:r>
              <a:rPr lang="en-US" b="1" dirty="0">
                <a:latin typeface="Arial Rounded MT Bold"/>
                <a:cs typeface="Calibri Light"/>
              </a:rPr>
              <a:t> </a:t>
            </a:r>
            <a:endParaRPr dirty="0"/>
          </a:p>
        </p:txBody>
      </p:sp>
      <p:sp>
        <p:nvSpPr>
          <p:cNvPr id="874" name="Google Shape;874;p45"/>
          <p:cNvSpPr/>
          <p:nvPr/>
        </p:nvSpPr>
        <p:spPr>
          <a:xfrm>
            <a:off x="1875759" y="3661880"/>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4D6BD6">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7333026" y="453871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FFFF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5533391" y="98950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8BA5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991352" y="3744914"/>
            <a:ext cx="2233742" cy="1412730"/>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7268241" y="4326229"/>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960430" y="637881"/>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66"/>
          <p:cNvSpPr txBox="1">
            <a:spLocks noGrp="1"/>
          </p:cNvSpPr>
          <p:nvPr>
            <p:ph type="title"/>
          </p:nvPr>
        </p:nvSpPr>
        <p:spPr>
          <a:xfrm>
            <a:off x="882763" y="2129100"/>
            <a:ext cx="2754600" cy="8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b="1" dirty="0">
                <a:latin typeface="Gilroy-Bold" panose="00000800000000000000" pitchFamily="2" charset="0"/>
                <a:cs typeface="Calibri Light"/>
              </a:rPr>
              <a:t>THANK YOU  </a:t>
            </a:r>
            <a:endParaRPr sz="3600" b="1" dirty="0"/>
          </a:p>
        </p:txBody>
      </p:sp>
      <p:sp>
        <p:nvSpPr>
          <p:cNvPr id="1394" name="Google Shape;1394;p66"/>
          <p:cNvSpPr txBox="1">
            <a:spLocks noGrp="1"/>
          </p:cNvSpPr>
          <p:nvPr>
            <p:ph type="subTitle" idx="1"/>
          </p:nvPr>
        </p:nvSpPr>
        <p:spPr>
          <a:xfrm>
            <a:off x="1348264" y="3416349"/>
            <a:ext cx="2754600" cy="1048200"/>
          </a:xfrm>
          <a:prstGeom prst="rect">
            <a:avLst/>
          </a:prstGeom>
        </p:spPr>
        <p:txBody>
          <a:bodyPr spcFirstLastPara="1" wrap="square" lIns="91425" tIns="91425" rIns="91425" bIns="91425" anchor="t" anchorCtr="0">
            <a:noAutofit/>
          </a:bodyPr>
          <a:lstStyle/>
          <a:p>
            <a:r>
              <a:rPr lang="en-US" dirty="0">
                <a:latin typeface="Gilroy" panose="00000500000000000000" pitchFamily="2" charset="0"/>
                <a:cs typeface="Calibri"/>
              </a:rPr>
              <a:t>BY OSS CLUB AIT</a:t>
            </a:r>
          </a:p>
        </p:txBody>
      </p:sp>
      <p:pic>
        <p:nvPicPr>
          <p:cNvPr id="6" name="Picture 4" descr="Circle&#10;&#10;Description automatically generated">
            <a:extLst>
              <a:ext uri="{FF2B5EF4-FFF2-40B4-BE49-F238E27FC236}">
                <a16:creationId xmlns:a16="http://schemas.microsoft.com/office/drawing/2014/main" id="{18DCC942-3587-4C76-9DD5-A1B0056C6F19}"/>
              </a:ext>
            </a:extLst>
          </p:cNvPr>
          <p:cNvPicPr>
            <a:picLocks noChangeAspect="1"/>
          </p:cNvPicPr>
          <p:nvPr/>
        </p:nvPicPr>
        <p:blipFill>
          <a:blip r:embed="rId3"/>
          <a:stretch>
            <a:fillRect/>
          </a:stretch>
        </p:blipFill>
        <p:spPr>
          <a:xfrm>
            <a:off x="4434310" y="1191641"/>
            <a:ext cx="3361426" cy="3272908"/>
          </a:xfrm>
          <a:prstGeom prst="rect">
            <a:avLst/>
          </a:prstGeom>
        </p:spPr>
      </p:pic>
    </p:spTree>
    <p:extLst>
      <p:ext uri="{BB962C8B-B14F-4D97-AF65-F5344CB8AC3E}">
        <p14:creationId xmlns:p14="http://schemas.microsoft.com/office/powerpoint/2010/main" val="139378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4"/>
          <p:cNvSpPr txBox="1">
            <a:spLocks noGrp="1"/>
          </p:cNvSpPr>
          <p:nvPr>
            <p:ph type="title"/>
          </p:nvPr>
        </p:nvSpPr>
        <p:spPr>
          <a:xfrm>
            <a:off x="1368110" y="341925"/>
            <a:ext cx="705589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Gilroy-Bold" panose="00000800000000000000" pitchFamily="2" charset="0"/>
              </a:rPr>
              <a:t>Topics to be covered</a:t>
            </a:r>
            <a:endParaRPr dirty="0"/>
          </a:p>
        </p:txBody>
      </p:sp>
      <p:sp>
        <p:nvSpPr>
          <p:cNvPr id="553" name="Google Shape;553;p34"/>
          <p:cNvSpPr txBox="1">
            <a:spLocks noGrp="1"/>
          </p:cNvSpPr>
          <p:nvPr>
            <p:ph type="body" idx="1"/>
          </p:nvPr>
        </p:nvSpPr>
        <p:spPr>
          <a:xfrm>
            <a:off x="1368110" y="1506022"/>
            <a:ext cx="7704000" cy="3040596"/>
          </a:xfrm>
          <a:prstGeom prst="rect">
            <a:avLst/>
          </a:prstGeom>
        </p:spPr>
        <p:txBody>
          <a:bodyPr spcFirstLastPara="1" wrap="square" lIns="91425" tIns="91425" rIns="0" bIns="91425" anchor="t" anchorCtr="0">
            <a:noAutofit/>
          </a:bodyPr>
          <a:lstStyle/>
          <a:p>
            <a:pPr marL="342900">
              <a:buFont typeface="Arial" panose="020B0604020202020204" pitchFamily="34" charset="0"/>
              <a:buChar char="•"/>
            </a:pPr>
            <a:r>
              <a:rPr lang="en-US" sz="2400" b="1" dirty="0">
                <a:latin typeface="Gilroy" panose="00000500000000000000" pitchFamily="2" charset="0"/>
                <a:cs typeface="Calibri"/>
              </a:rPr>
              <a:t>What is JS?</a:t>
            </a:r>
          </a:p>
          <a:p>
            <a:pPr marL="342900">
              <a:buFont typeface="Arial" panose="020B0604020202020204" pitchFamily="34" charset="0"/>
              <a:buChar char="•"/>
            </a:pPr>
            <a:r>
              <a:rPr lang="en-US" sz="2400" b="1" dirty="0">
                <a:latin typeface="Gilroy" panose="00000500000000000000" pitchFamily="2" charset="0"/>
                <a:cs typeface="Calibri"/>
              </a:rPr>
              <a:t>Variables</a:t>
            </a:r>
          </a:p>
          <a:p>
            <a:pPr marL="342900">
              <a:buFont typeface="Arial" panose="020B0604020202020204" pitchFamily="34" charset="0"/>
              <a:buChar char="•"/>
            </a:pPr>
            <a:r>
              <a:rPr lang="en-US" sz="2400" b="1" dirty="0">
                <a:latin typeface="Gilroy" panose="00000500000000000000" pitchFamily="2" charset="0"/>
                <a:cs typeface="Calibri"/>
              </a:rPr>
              <a:t>Data types</a:t>
            </a:r>
          </a:p>
          <a:p>
            <a:pPr marL="342900">
              <a:buFont typeface="Arial" panose="020B0604020202020204" pitchFamily="34" charset="0"/>
              <a:buChar char="•"/>
            </a:pPr>
            <a:r>
              <a:rPr lang="en-US" sz="2400" b="1" dirty="0">
                <a:latin typeface="Gilroy" panose="00000500000000000000" pitchFamily="2" charset="0"/>
                <a:cs typeface="Calibri"/>
              </a:rPr>
              <a:t>Conditional Statement</a:t>
            </a:r>
          </a:p>
          <a:p>
            <a:pPr marL="342900">
              <a:buFont typeface="Arial" panose="020B0604020202020204" pitchFamily="34" charset="0"/>
              <a:buChar char="•"/>
            </a:pPr>
            <a:r>
              <a:rPr lang="en-US" sz="2400" b="1" dirty="0">
                <a:latin typeface="Gilroy" panose="00000500000000000000" pitchFamily="2" charset="0"/>
                <a:cs typeface="Calibri"/>
              </a:rPr>
              <a:t>Functions in JS</a:t>
            </a:r>
          </a:p>
          <a:p>
            <a:pPr marL="342900">
              <a:buFont typeface="Arial" panose="020B0604020202020204" pitchFamily="34" charset="0"/>
              <a:buChar char="•"/>
            </a:pPr>
            <a:r>
              <a:rPr lang="en-US" sz="2400" b="1" dirty="0">
                <a:latin typeface="Gilroy" panose="00000500000000000000" pitchFamily="2" charset="0"/>
                <a:cs typeface="Calibri"/>
              </a:rPr>
              <a:t>Arrays</a:t>
            </a:r>
          </a:p>
          <a:p>
            <a:pPr marL="342900">
              <a:buFont typeface="Arial" panose="020B0604020202020204" pitchFamily="34" charset="0"/>
              <a:buChar char="•"/>
            </a:pPr>
            <a:r>
              <a:rPr lang="en-US" sz="2400" b="1" dirty="0">
                <a:latin typeface="Gilroy" panose="00000500000000000000" pitchFamily="2" charset="0"/>
                <a:cs typeface="Calibri"/>
              </a:rPr>
              <a:t>Objects</a:t>
            </a:r>
          </a:p>
          <a:p>
            <a:pPr marL="342900">
              <a:buFont typeface="Arial" panose="020B0604020202020204" pitchFamily="34" charset="0"/>
              <a:buChar char="•"/>
            </a:pPr>
            <a:r>
              <a:rPr lang="en-US" sz="2400" b="1" dirty="0">
                <a:latin typeface="Gilroy" panose="00000500000000000000" pitchFamily="2" charset="0"/>
                <a:cs typeface="Calibri"/>
              </a:rPr>
              <a:t>Looping</a:t>
            </a:r>
          </a:p>
        </p:txBody>
      </p:sp>
      <p:pic>
        <p:nvPicPr>
          <p:cNvPr id="4" name="Picture 3" descr="Circle&#10;&#10;Description automatically generated">
            <a:extLst>
              <a:ext uri="{FF2B5EF4-FFF2-40B4-BE49-F238E27FC236}">
                <a16:creationId xmlns:a16="http://schemas.microsoft.com/office/drawing/2014/main" id="{FE16C280-A63F-4A9A-B54D-01C07622928B}"/>
              </a:ext>
            </a:extLst>
          </p:cNvPr>
          <p:cNvPicPr>
            <a:picLocks noChangeAspect="1"/>
          </p:cNvPicPr>
          <p:nvPr/>
        </p:nvPicPr>
        <p:blipFill>
          <a:blip r:embed="rId3"/>
          <a:stretch>
            <a:fillRect/>
          </a:stretch>
        </p:blipFill>
        <p:spPr>
          <a:xfrm>
            <a:off x="205433" y="177158"/>
            <a:ext cx="893140" cy="902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0" y="623468"/>
            <a:ext cx="9144000" cy="9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err="1">
                <a:solidFill>
                  <a:schemeClr val="dk1"/>
                </a:solidFill>
                <a:latin typeface="Gilroy-Bold" panose="00000800000000000000" pitchFamily="2" charset="0"/>
              </a:rPr>
              <a:t>J</a:t>
            </a:r>
            <a:r>
              <a:rPr lang="en-US" b="1" dirty="0" err="1">
                <a:latin typeface="Gilroy-Bold" panose="00000800000000000000" pitchFamily="2" charset="0"/>
              </a:rPr>
              <a:t>avascript</a:t>
            </a:r>
            <a:endParaRPr dirty="0">
              <a:solidFill>
                <a:schemeClr val="dk1"/>
              </a:solidFill>
            </a:endParaRPr>
          </a:p>
        </p:txBody>
      </p:sp>
      <p:sp>
        <p:nvSpPr>
          <p:cNvPr id="674" name="Google Shape;674;p38"/>
          <p:cNvSpPr txBox="1">
            <a:spLocks noGrp="1"/>
          </p:cNvSpPr>
          <p:nvPr>
            <p:ph type="subTitle" idx="2"/>
          </p:nvPr>
        </p:nvSpPr>
        <p:spPr>
          <a:xfrm>
            <a:off x="956945" y="1375200"/>
            <a:ext cx="7430655" cy="402479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US" sz="1800" b="0" i="0" dirty="0">
                <a:solidFill>
                  <a:schemeClr val="bg2"/>
                </a:solidFill>
                <a:effectLst/>
                <a:latin typeface="Gilroy" panose="00000500000000000000" pitchFamily="2" charset="0"/>
              </a:rPr>
              <a:t>JavaScript is a scripting language that enables you to create dynamically updating content, control multimedia, animate images, and pretty much everything else.</a:t>
            </a:r>
          </a:p>
          <a:p>
            <a:pPr marL="285750" indent="-285750" algn="l">
              <a:buFont typeface="Arial" panose="020B0604020202020204" pitchFamily="34" charset="0"/>
              <a:buChar char="•"/>
            </a:pPr>
            <a:r>
              <a:rPr lang="en-IN" sz="1800" b="0" i="0" dirty="0">
                <a:solidFill>
                  <a:schemeClr val="bg2"/>
                </a:solidFill>
                <a:effectLst/>
                <a:latin typeface="Gilroy" panose="00000500000000000000" pitchFamily="2" charset="0"/>
              </a:rPr>
              <a:t>As a multi-paradigm language, JavaScript supports </a:t>
            </a:r>
            <a:r>
              <a:rPr lang="en-IN" sz="1800" b="0" i="0" u="none" strike="noStrike" dirty="0">
                <a:solidFill>
                  <a:schemeClr val="bg2"/>
                </a:solidFill>
                <a:effectLst/>
                <a:latin typeface="Gilroy" panose="00000500000000000000" pitchFamily="2" charset="0"/>
              </a:rPr>
              <a:t>event-driven</a:t>
            </a:r>
            <a:r>
              <a:rPr lang="en-IN" sz="1800" b="0" i="0" dirty="0">
                <a:solidFill>
                  <a:schemeClr val="bg2"/>
                </a:solidFill>
                <a:effectLst/>
                <a:latin typeface="Gilroy" panose="00000500000000000000" pitchFamily="2" charset="0"/>
              </a:rPr>
              <a:t>, </a:t>
            </a:r>
            <a:r>
              <a:rPr lang="en-IN" sz="1800" b="0" i="0" u="none" strike="noStrike" dirty="0">
                <a:solidFill>
                  <a:schemeClr val="bg2"/>
                </a:solidFill>
                <a:effectLst/>
                <a:latin typeface="Gilroy" panose="00000500000000000000" pitchFamily="2" charset="0"/>
              </a:rPr>
              <a:t>functional</a:t>
            </a:r>
            <a:r>
              <a:rPr lang="en-IN" sz="1800" b="0" i="0" dirty="0">
                <a:solidFill>
                  <a:schemeClr val="bg2"/>
                </a:solidFill>
                <a:effectLst/>
                <a:latin typeface="Gilroy" panose="00000500000000000000" pitchFamily="2" charset="0"/>
              </a:rPr>
              <a:t>, and </a:t>
            </a:r>
            <a:r>
              <a:rPr lang="en-IN" sz="1800" b="0" i="0" u="none" strike="noStrike" dirty="0">
                <a:solidFill>
                  <a:schemeClr val="bg2"/>
                </a:solidFill>
                <a:effectLst/>
                <a:latin typeface="Gilroy" panose="00000500000000000000" pitchFamily="2" charset="0"/>
              </a:rPr>
              <a:t>imperative</a:t>
            </a:r>
            <a:r>
              <a:rPr lang="en-IN" sz="1800" b="0" i="0" dirty="0">
                <a:solidFill>
                  <a:schemeClr val="bg2"/>
                </a:solidFill>
                <a:effectLst/>
                <a:latin typeface="Gilroy" panose="00000500000000000000" pitchFamily="2" charset="0"/>
              </a:rPr>
              <a:t> </a:t>
            </a:r>
            <a:r>
              <a:rPr lang="en-IN" sz="1800" b="0" i="0" u="none" strike="noStrike" dirty="0">
                <a:solidFill>
                  <a:schemeClr val="bg2"/>
                </a:solidFill>
                <a:effectLst/>
                <a:latin typeface="Gilroy" panose="00000500000000000000" pitchFamily="2" charset="0"/>
              </a:rPr>
              <a:t>programming styles</a:t>
            </a:r>
            <a:r>
              <a:rPr lang="en-IN" sz="1800" b="0" i="0" dirty="0">
                <a:solidFill>
                  <a:schemeClr val="bg2"/>
                </a:solidFill>
                <a:effectLst/>
                <a:latin typeface="Gilroy" panose="00000500000000000000" pitchFamily="2" charset="0"/>
              </a:rPr>
              <a:t>. It has </a:t>
            </a:r>
            <a:r>
              <a:rPr lang="en-IN" sz="1800" b="0" i="0" u="none" strike="noStrike" dirty="0">
                <a:solidFill>
                  <a:schemeClr val="bg2"/>
                </a:solidFill>
                <a:effectLst/>
                <a:latin typeface="Gilroy" panose="00000500000000000000" pitchFamily="2" charset="0"/>
              </a:rPr>
              <a:t>application programming interfaces</a:t>
            </a:r>
            <a:r>
              <a:rPr lang="en-IN" sz="1800" b="0" i="0" dirty="0">
                <a:solidFill>
                  <a:schemeClr val="bg2"/>
                </a:solidFill>
                <a:effectLst/>
                <a:latin typeface="Gilroy" panose="00000500000000000000" pitchFamily="2" charset="0"/>
              </a:rPr>
              <a:t> (APIs) for working with text, dates, </a:t>
            </a:r>
            <a:r>
              <a:rPr lang="en-IN" sz="1800" b="0" i="0" u="none" strike="noStrike" dirty="0">
                <a:solidFill>
                  <a:schemeClr val="bg2"/>
                </a:solidFill>
                <a:effectLst/>
                <a:latin typeface="Gilroy" panose="00000500000000000000" pitchFamily="2" charset="0"/>
              </a:rPr>
              <a:t>regular expressions</a:t>
            </a:r>
            <a:r>
              <a:rPr lang="en-IN" sz="1800" b="0" i="0" dirty="0">
                <a:solidFill>
                  <a:schemeClr val="bg2"/>
                </a:solidFill>
                <a:effectLst/>
                <a:latin typeface="Gilroy" panose="00000500000000000000" pitchFamily="2" charset="0"/>
              </a:rPr>
              <a:t>, standard </a:t>
            </a:r>
            <a:r>
              <a:rPr lang="en-IN" sz="1800" b="0" i="0" u="none" strike="noStrike" dirty="0">
                <a:solidFill>
                  <a:schemeClr val="bg2"/>
                </a:solidFill>
                <a:effectLst/>
                <a:latin typeface="Gilroy" panose="00000500000000000000" pitchFamily="2" charset="0"/>
              </a:rPr>
              <a:t>data structures</a:t>
            </a:r>
            <a:r>
              <a:rPr lang="en-IN" sz="1800" b="0" i="0" dirty="0">
                <a:solidFill>
                  <a:schemeClr val="bg2"/>
                </a:solidFill>
                <a:effectLst/>
                <a:latin typeface="Gilroy" panose="00000500000000000000" pitchFamily="2" charset="0"/>
              </a:rPr>
              <a:t>, and the </a:t>
            </a:r>
            <a:r>
              <a:rPr lang="en-IN" sz="1800" b="0" i="0" u="none" strike="noStrike" dirty="0">
                <a:solidFill>
                  <a:schemeClr val="bg2"/>
                </a:solidFill>
                <a:effectLst/>
                <a:latin typeface="Gilroy" panose="00000500000000000000" pitchFamily="2" charset="0"/>
              </a:rPr>
              <a:t>Document Object Model</a:t>
            </a:r>
            <a:r>
              <a:rPr lang="en-IN" sz="1800" b="0" i="0" dirty="0">
                <a:solidFill>
                  <a:schemeClr val="bg2"/>
                </a:solidFill>
                <a:effectLst/>
                <a:latin typeface="Gilroy" panose="00000500000000000000" pitchFamily="2" charset="0"/>
              </a:rPr>
              <a:t> (DOM).</a:t>
            </a:r>
            <a:endParaRPr lang="en-US" sz="1800" dirty="0">
              <a:solidFill>
                <a:schemeClr val="bg2"/>
              </a:solidFill>
              <a:latin typeface="Gilroy" panose="00000500000000000000" pitchFamily="2" charset="0"/>
              <a:cs typeface="Calibri"/>
            </a:endParaRPr>
          </a:p>
        </p:txBody>
      </p:sp>
    </p:spTree>
    <p:extLst>
      <p:ext uri="{BB962C8B-B14F-4D97-AF65-F5344CB8AC3E}">
        <p14:creationId xmlns:p14="http://schemas.microsoft.com/office/powerpoint/2010/main" val="160842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IN" dirty="0">
                <a:solidFill>
                  <a:schemeClr val="dk1"/>
                </a:solidFill>
                <a:latin typeface="Gilroy-Bold" panose="00000800000000000000" pitchFamily="2" charset="0"/>
              </a:rPr>
              <a:t>Variables</a:t>
            </a:r>
            <a:endParaRPr dirty="0">
              <a:solidFill>
                <a:schemeClr val="dk1"/>
              </a:solidFill>
              <a:latin typeface="Gilroy-Bold" panose="00000800000000000000" pitchFamily="2" charset="0"/>
            </a:endParaRPr>
          </a:p>
        </p:txBody>
      </p:sp>
      <p:sp>
        <p:nvSpPr>
          <p:cNvPr id="2" name="Subtitle 1">
            <a:extLst>
              <a:ext uri="{FF2B5EF4-FFF2-40B4-BE49-F238E27FC236}">
                <a16:creationId xmlns:a16="http://schemas.microsoft.com/office/drawing/2014/main" id="{9AFE3DB5-0D7B-4157-B8E2-E157041884A5}"/>
              </a:ext>
            </a:extLst>
          </p:cNvPr>
          <p:cNvSpPr>
            <a:spLocks noGrp="1" noChangeArrowheads="1"/>
          </p:cNvSpPr>
          <p:nvPr>
            <p:ph type="subTitle" idx="2"/>
          </p:nvPr>
        </p:nvSpPr>
        <p:spPr bwMode="auto">
          <a:xfrm>
            <a:off x="1252563" y="1315775"/>
            <a:ext cx="7286637"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ilroy" panose="00000500000000000000" pitchFamily="2" charset="0"/>
              </a:rPr>
              <a:t>There are 3 ways to declare a JavaScript variable:</a:t>
            </a:r>
            <a:br>
              <a:rPr kumimoji="0" lang="en-US" altLang="en-US" sz="1800" b="0" i="0" u="none" strike="noStrike" cap="none" normalizeH="0" baseline="0" dirty="0">
                <a:ln>
                  <a:noFill/>
                </a:ln>
                <a:solidFill>
                  <a:srgbClr val="000000"/>
                </a:solidFill>
                <a:effectLst/>
                <a:latin typeface="Gilroy" panose="00000500000000000000" pitchFamily="2" charset="0"/>
              </a:rPr>
            </a:br>
            <a:endParaRPr kumimoji="0" lang="en-US" altLang="en-US" sz="1800" b="0" i="0" u="none" strike="noStrike" cap="none" normalizeH="0" baseline="0" dirty="0">
              <a:ln>
                <a:noFill/>
              </a:ln>
              <a:solidFill>
                <a:schemeClr val="tx1"/>
              </a:solidFill>
              <a:effectLst/>
              <a:latin typeface="Gilroy" panose="00000500000000000000" pitchFamily="2" charset="0"/>
            </a:endParaRPr>
          </a:p>
          <a:p>
            <a:pPr marL="457200" lvl="2" indent="0" algn="l">
              <a:buClrTx/>
              <a:buSzTx/>
              <a:buFontTx/>
              <a:buChar char="•"/>
            </a:pPr>
            <a:r>
              <a:rPr kumimoji="0" lang="en-US" altLang="en-US" sz="1800" b="0" i="0" u="none" strike="noStrike" cap="none" normalizeH="0" baseline="0" dirty="0">
                <a:ln>
                  <a:noFill/>
                </a:ln>
                <a:solidFill>
                  <a:srgbClr val="000000"/>
                </a:solidFill>
                <a:effectLst/>
                <a:latin typeface="Gilroy" panose="00000500000000000000" pitchFamily="2" charset="0"/>
              </a:rPr>
              <a:t>Using </a:t>
            </a:r>
            <a:r>
              <a:rPr kumimoji="0" lang="en-US" altLang="en-US" sz="1800" b="0" i="0" u="none" strike="noStrike" cap="none" normalizeH="0" baseline="0" dirty="0">
                <a:ln>
                  <a:noFill/>
                </a:ln>
                <a:solidFill>
                  <a:srgbClr val="DC143C"/>
                </a:solidFill>
                <a:effectLst/>
                <a:latin typeface="Gilroy" panose="00000500000000000000" pitchFamily="2" charset="0"/>
              </a:rPr>
              <a:t>var</a:t>
            </a:r>
            <a:br>
              <a:rPr kumimoji="0" lang="en-US" altLang="en-US" sz="1800" b="0" i="0" u="none" strike="noStrike" cap="none" normalizeH="0" baseline="0" dirty="0">
                <a:ln>
                  <a:noFill/>
                </a:ln>
                <a:solidFill>
                  <a:srgbClr val="DC143C"/>
                </a:solidFill>
                <a:effectLst/>
                <a:latin typeface="Gilroy" panose="00000500000000000000" pitchFamily="2" charset="0"/>
              </a:rPr>
            </a:br>
            <a:endParaRPr kumimoji="0" lang="en-US" altLang="en-US" sz="1800" b="0" i="0" u="none" strike="noStrike" cap="none" normalizeH="0" baseline="0" dirty="0">
              <a:ln>
                <a:noFill/>
              </a:ln>
              <a:solidFill>
                <a:srgbClr val="000000"/>
              </a:solidFill>
              <a:effectLst/>
              <a:latin typeface="Gilroy" panose="00000500000000000000" pitchFamily="2" charset="0"/>
            </a:endParaRPr>
          </a:p>
          <a:p>
            <a:pPr marL="457200" lvl="2" indent="0" algn="l">
              <a:buClrTx/>
              <a:buSzTx/>
              <a:buFontTx/>
              <a:buChar char="•"/>
            </a:pPr>
            <a:r>
              <a:rPr kumimoji="0" lang="en-US" altLang="en-US" sz="1800" b="0" i="0" u="none" strike="noStrike" cap="none" normalizeH="0" baseline="0" dirty="0">
                <a:ln>
                  <a:noFill/>
                </a:ln>
                <a:solidFill>
                  <a:srgbClr val="000000"/>
                </a:solidFill>
                <a:effectLst/>
                <a:latin typeface="Gilroy" panose="00000500000000000000" pitchFamily="2" charset="0"/>
              </a:rPr>
              <a:t>Using </a:t>
            </a:r>
            <a:r>
              <a:rPr kumimoji="0" lang="en-US" altLang="en-US" sz="1800" b="0" i="0" u="none" strike="noStrike" cap="none" normalizeH="0" baseline="0" dirty="0">
                <a:ln>
                  <a:noFill/>
                </a:ln>
                <a:solidFill>
                  <a:srgbClr val="DC143C"/>
                </a:solidFill>
                <a:effectLst/>
                <a:latin typeface="Gilroy" panose="00000500000000000000" pitchFamily="2" charset="0"/>
              </a:rPr>
              <a:t>let</a:t>
            </a:r>
            <a:br>
              <a:rPr kumimoji="0" lang="en-US" altLang="en-US" sz="1800" b="0" i="0" u="none" strike="noStrike" cap="none" normalizeH="0" baseline="0" dirty="0">
                <a:ln>
                  <a:noFill/>
                </a:ln>
                <a:solidFill>
                  <a:srgbClr val="DC143C"/>
                </a:solidFill>
                <a:effectLst/>
                <a:latin typeface="Gilroy" panose="00000500000000000000" pitchFamily="2" charset="0"/>
              </a:rPr>
            </a:br>
            <a:r>
              <a:rPr kumimoji="0" lang="en-US" altLang="en-US" sz="1800" b="0" i="0" u="none" strike="noStrike" cap="none" normalizeH="0" baseline="0" dirty="0">
                <a:ln>
                  <a:noFill/>
                </a:ln>
                <a:solidFill>
                  <a:srgbClr val="DC143C"/>
                </a:solidFill>
                <a:effectLst/>
                <a:latin typeface="Gilroy" panose="00000500000000000000" pitchFamily="2" charset="0"/>
              </a:rPr>
              <a:t>	</a:t>
            </a:r>
            <a:endParaRPr kumimoji="0" lang="en-US" altLang="en-US" sz="1800" b="0" i="0" u="none" strike="noStrike" cap="none" normalizeH="0" baseline="0" dirty="0">
              <a:ln>
                <a:noFill/>
              </a:ln>
              <a:solidFill>
                <a:srgbClr val="000000"/>
              </a:solidFill>
              <a:effectLst/>
              <a:latin typeface="Gilroy" panose="00000500000000000000" pitchFamily="2" charset="0"/>
            </a:endParaRPr>
          </a:p>
          <a:p>
            <a:pPr marL="457200" lvl="2" indent="0" algn="l">
              <a:buClrTx/>
              <a:buSzTx/>
              <a:buFontTx/>
              <a:buChar char="•"/>
            </a:pPr>
            <a:r>
              <a:rPr kumimoji="0" lang="en-US" altLang="en-US" sz="1800" b="0" i="0" u="none" strike="noStrike" cap="none" normalizeH="0" baseline="0" dirty="0">
                <a:ln>
                  <a:noFill/>
                </a:ln>
                <a:solidFill>
                  <a:srgbClr val="000000"/>
                </a:solidFill>
                <a:effectLst/>
                <a:latin typeface="Gilroy" panose="00000500000000000000" pitchFamily="2" charset="0"/>
              </a:rPr>
              <a:t>Using </a:t>
            </a:r>
            <a:r>
              <a:rPr kumimoji="0" lang="en-US" altLang="en-US" sz="1800" b="0" i="0" u="none" strike="noStrike" cap="none" normalizeH="0" baseline="0" dirty="0">
                <a:ln>
                  <a:noFill/>
                </a:ln>
                <a:solidFill>
                  <a:srgbClr val="DC143C"/>
                </a:solidFill>
                <a:effectLst/>
                <a:latin typeface="Gilroy" panose="00000500000000000000" pitchFamily="2" charset="0"/>
              </a:rPr>
              <a:t>const</a:t>
            </a:r>
            <a:endParaRPr kumimoji="0" lang="en-US" altLang="en-US" sz="1800" b="0" i="0" u="none" strike="noStrike" cap="none" normalizeH="0" baseline="0" dirty="0">
              <a:ln>
                <a:noFill/>
              </a:ln>
              <a:solidFill>
                <a:srgbClr val="000000"/>
              </a:solidFill>
              <a:effectLst/>
              <a:latin typeface="Gilroy"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b="1" dirty="0">
                <a:solidFill>
                  <a:schemeClr val="dk1"/>
                </a:solidFill>
                <a:latin typeface="Gilroy-Bold" panose="00000800000000000000" pitchFamily="2" charset="0"/>
              </a:rPr>
              <a:t>Data Types</a:t>
            </a:r>
            <a:endParaRPr dirty="0">
              <a:solidFill>
                <a:schemeClr val="dk1"/>
              </a:solidFill>
            </a:endParaRPr>
          </a:p>
        </p:txBody>
      </p:sp>
      <p:sp>
        <p:nvSpPr>
          <p:cNvPr id="674" name="Google Shape;674;p38"/>
          <p:cNvSpPr txBox="1">
            <a:spLocks noGrp="1"/>
          </p:cNvSpPr>
          <p:nvPr>
            <p:ph type="subTitle" idx="2"/>
          </p:nvPr>
        </p:nvSpPr>
        <p:spPr>
          <a:xfrm>
            <a:off x="799072" y="1118701"/>
            <a:ext cx="7430655" cy="402479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endParaRPr lang="en-US" sz="2000" dirty="0">
              <a:solidFill>
                <a:schemeClr val="bg2"/>
              </a:solidFill>
              <a:latin typeface="Gilroy" panose="00000500000000000000" pitchFamily="2" charset="0"/>
              <a:cs typeface="Calibri"/>
            </a:endParaRPr>
          </a:p>
          <a:p>
            <a:pPr marL="285750" indent="-285750" algn="l">
              <a:buFont typeface="Arial" panose="020B0604020202020204" pitchFamily="34" charset="0"/>
              <a:buChar char="•"/>
            </a:pPr>
            <a:r>
              <a:rPr lang="en-US" sz="1800" i="0" dirty="0">
                <a:solidFill>
                  <a:schemeClr val="bg2"/>
                </a:solidFill>
                <a:effectLst/>
                <a:latin typeface="Gilroy" panose="00000500000000000000" pitchFamily="2" charset="0"/>
              </a:rPr>
              <a:t>JavaScript is a </a:t>
            </a:r>
            <a:r>
              <a:rPr lang="en-US" sz="1800" i="1" dirty="0">
                <a:solidFill>
                  <a:schemeClr val="bg2"/>
                </a:solidFill>
                <a:effectLst/>
                <a:latin typeface="Gilroy" panose="00000500000000000000" pitchFamily="2" charset="0"/>
              </a:rPr>
              <a:t>loosely typed</a:t>
            </a:r>
            <a:r>
              <a:rPr lang="en-US" sz="1800" i="0" dirty="0">
                <a:solidFill>
                  <a:schemeClr val="bg2"/>
                </a:solidFill>
                <a:effectLst/>
                <a:latin typeface="Gilroy" panose="00000500000000000000" pitchFamily="2" charset="0"/>
              </a:rPr>
              <a:t> and </a:t>
            </a:r>
            <a:r>
              <a:rPr lang="en-US" sz="1800" i="1" dirty="0">
                <a:solidFill>
                  <a:schemeClr val="bg2"/>
                </a:solidFill>
                <a:effectLst/>
                <a:latin typeface="Gilroy" panose="00000500000000000000" pitchFamily="2" charset="0"/>
              </a:rPr>
              <a:t>dynamic</a:t>
            </a:r>
            <a:r>
              <a:rPr lang="en-US" sz="1800" i="0" dirty="0">
                <a:solidFill>
                  <a:schemeClr val="bg2"/>
                </a:solidFill>
                <a:effectLst/>
                <a:latin typeface="Gilroy" panose="00000500000000000000" pitchFamily="2" charset="0"/>
              </a:rPr>
              <a:t> language. Variables in JavaScript are not directly associated with any particular value type, and any variable can be assigned (and re-assigned) values of all types:</a:t>
            </a:r>
            <a:br>
              <a:rPr lang="en-US" sz="1800" i="0" dirty="0">
                <a:solidFill>
                  <a:schemeClr val="bg2"/>
                </a:solidFill>
                <a:effectLst/>
                <a:latin typeface="Gilroy" panose="00000500000000000000" pitchFamily="2" charset="0"/>
              </a:rPr>
            </a:br>
            <a:br>
              <a:rPr lang="en-US" sz="2000" dirty="0">
                <a:solidFill>
                  <a:schemeClr val="bg2"/>
                </a:solidFill>
                <a:latin typeface="Gilroy" panose="00000500000000000000" pitchFamily="2" charset="0"/>
                <a:cs typeface="Calibri"/>
              </a:rPr>
            </a:br>
            <a:r>
              <a:rPr lang="en-US" sz="2000" dirty="0">
                <a:solidFill>
                  <a:schemeClr val="bg2"/>
                </a:solidFill>
                <a:latin typeface="Gilroy" panose="00000500000000000000" pitchFamily="2" charset="0"/>
                <a:cs typeface="Calibri"/>
              </a:rPr>
              <a:t>let foo = 42;    // foo is now a number</a:t>
            </a:r>
          </a:p>
          <a:p>
            <a:pPr marL="0" indent="0" algn="l"/>
            <a:r>
              <a:rPr lang="en-US" sz="2000" dirty="0">
                <a:solidFill>
                  <a:schemeClr val="bg2"/>
                </a:solidFill>
                <a:latin typeface="Gilroy" panose="00000500000000000000" pitchFamily="2" charset="0"/>
                <a:cs typeface="Calibri"/>
              </a:rPr>
              <a:t>    foo     = 'bar'; // foo is now a string</a:t>
            </a:r>
          </a:p>
          <a:p>
            <a:pPr marL="0" indent="0" algn="l"/>
            <a:r>
              <a:rPr lang="en-US" sz="2000" dirty="0">
                <a:solidFill>
                  <a:schemeClr val="bg2"/>
                </a:solidFill>
                <a:latin typeface="Gilroy" panose="00000500000000000000" pitchFamily="2" charset="0"/>
                <a:cs typeface="Calibri"/>
              </a:rPr>
              <a:t>    foo     = true;  // foo is now a Boolean</a:t>
            </a:r>
          </a:p>
          <a:p>
            <a:pPr marL="285750" indent="-285750" algn="l">
              <a:buFont typeface="Arial" panose="020B0604020202020204" pitchFamily="34" charset="0"/>
              <a:buChar char="•"/>
            </a:pPr>
            <a:endParaRPr lang="en-US" sz="2000" b="1" dirty="0">
              <a:latin typeface="Gilroy" panose="00000500000000000000" pitchFamily="2" charset="0"/>
              <a:cs typeface="Calibri"/>
            </a:endParaRPr>
          </a:p>
          <a:p>
            <a:pPr marL="0" indent="0" algn="l"/>
            <a:endParaRPr lang="en-US" sz="2000" b="1" dirty="0">
              <a:latin typeface="Gilroy" panose="00000500000000000000" pitchFamily="2" charset="0"/>
              <a:cs typeface="Calibri"/>
            </a:endParaRPr>
          </a:p>
        </p:txBody>
      </p:sp>
    </p:spTree>
    <p:extLst>
      <p:ext uri="{BB962C8B-B14F-4D97-AF65-F5344CB8AC3E}">
        <p14:creationId xmlns:p14="http://schemas.microsoft.com/office/powerpoint/2010/main" val="213671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b="1" dirty="0">
                <a:latin typeface="Gilroy-Bold" panose="00000800000000000000" pitchFamily="2" charset="0"/>
              </a:rPr>
              <a:t>Conditional Statement</a:t>
            </a:r>
            <a:endParaRPr dirty="0">
              <a:solidFill>
                <a:schemeClr val="dk1"/>
              </a:solidFill>
            </a:endParaRPr>
          </a:p>
        </p:txBody>
      </p:sp>
      <p:sp>
        <p:nvSpPr>
          <p:cNvPr id="674" name="Google Shape;674;p38"/>
          <p:cNvSpPr txBox="1">
            <a:spLocks noGrp="1"/>
          </p:cNvSpPr>
          <p:nvPr>
            <p:ph type="subTitle" idx="2"/>
          </p:nvPr>
        </p:nvSpPr>
        <p:spPr>
          <a:xfrm>
            <a:off x="799072" y="1118701"/>
            <a:ext cx="7430655" cy="402479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endParaRPr lang="en-US" sz="2000" dirty="0">
              <a:solidFill>
                <a:schemeClr val="bg2"/>
              </a:solidFill>
              <a:latin typeface="Gilroy" panose="00000500000000000000" pitchFamily="2" charset="0"/>
              <a:cs typeface="Calibri"/>
            </a:endParaRPr>
          </a:p>
          <a:p>
            <a:pPr marL="285750" indent="-285750" algn="l">
              <a:buFont typeface="Arial" panose="020B0604020202020204" pitchFamily="34" charset="0"/>
              <a:buChar char="•"/>
            </a:pPr>
            <a:endParaRPr lang="en-US" sz="2000" b="1" dirty="0">
              <a:latin typeface="Gilroy" panose="00000500000000000000" pitchFamily="2" charset="0"/>
              <a:cs typeface="Calibri"/>
            </a:endParaRPr>
          </a:p>
          <a:p>
            <a:pPr marL="0" indent="0" algn="l"/>
            <a:endParaRPr lang="en-US" sz="2000" b="1" dirty="0">
              <a:latin typeface="Gilroy" panose="00000500000000000000" pitchFamily="2" charset="0"/>
              <a:cs typeface="Calibri"/>
            </a:endParaRPr>
          </a:p>
        </p:txBody>
      </p:sp>
      <p:sp>
        <p:nvSpPr>
          <p:cNvPr id="3" name="TextBox 2">
            <a:extLst>
              <a:ext uri="{FF2B5EF4-FFF2-40B4-BE49-F238E27FC236}">
                <a16:creationId xmlns:a16="http://schemas.microsoft.com/office/drawing/2014/main" id="{82F71002-C6DF-4769-BDBC-7AB8305EC771}"/>
              </a:ext>
            </a:extLst>
          </p:cNvPr>
          <p:cNvSpPr txBox="1"/>
          <p:nvPr/>
        </p:nvSpPr>
        <p:spPr>
          <a:xfrm>
            <a:off x="1029600" y="1425600"/>
            <a:ext cx="7524000" cy="2862322"/>
          </a:xfrm>
          <a:prstGeom prst="rect">
            <a:avLst/>
          </a:prstGeom>
          <a:noFill/>
        </p:spPr>
        <p:txBody>
          <a:bodyPr wrap="square" rtlCol="0">
            <a:spAutoFit/>
          </a:bodyPr>
          <a:lstStyle/>
          <a:p>
            <a:r>
              <a:rPr lang="en-IN" sz="1800" dirty="0">
                <a:solidFill>
                  <a:schemeClr val="bg2"/>
                </a:solidFill>
                <a:latin typeface="Gilroy" panose="00000500000000000000" pitchFamily="2" charset="0"/>
              </a:rPr>
              <a:t>In JS we have the following conditional statements:</a:t>
            </a:r>
            <a:br>
              <a:rPr lang="en-IN" sz="1800" dirty="0">
                <a:solidFill>
                  <a:schemeClr val="bg2"/>
                </a:solidFill>
                <a:latin typeface="Gilroy" panose="00000500000000000000" pitchFamily="2" charset="0"/>
              </a:rPr>
            </a:br>
            <a:endParaRPr lang="en-IN" sz="1800" dirty="0">
              <a:solidFill>
                <a:schemeClr val="bg2"/>
              </a:solidFill>
              <a:latin typeface="Gilroy" panose="00000500000000000000" pitchFamily="2" charset="0"/>
            </a:endParaRPr>
          </a:p>
          <a:p>
            <a:pPr marL="342900" indent="-342900">
              <a:buAutoNum type="arabicParenR"/>
            </a:pPr>
            <a:r>
              <a:rPr lang="en-IN" sz="1800" dirty="0">
                <a:solidFill>
                  <a:schemeClr val="bg2"/>
                </a:solidFill>
                <a:latin typeface="Gilroy" panose="00000500000000000000" pitchFamily="2" charset="0"/>
              </a:rPr>
              <a:t>Use if to specify a block of code to be executed, if a specified condition is true</a:t>
            </a:r>
          </a:p>
          <a:p>
            <a:pPr marL="342900" indent="-342900">
              <a:buAutoNum type="arabicParenR"/>
            </a:pPr>
            <a:r>
              <a:rPr lang="en-IN" sz="1800" dirty="0">
                <a:solidFill>
                  <a:schemeClr val="bg2"/>
                </a:solidFill>
                <a:latin typeface="Gilroy" panose="00000500000000000000" pitchFamily="2" charset="0"/>
              </a:rPr>
              <a:t>Use else to specify a block of code to be executed, if the same condition is false.</a:t>
            </a:r>
          </a:p>
          <a:p>
            <a:pPr marL="342900" indent="-342900">
              <a:buAutoNum type="arabicParenR"/>
            </a:pPr>
            <a:r>
              <a:rPr lang="en-IN" sz="1800" dirty="0">
                <a:solidFill>
                  <a:schemeClr val="bg2"/>
                </a:solidFill>
                <a:latin typeface="Gilroy" panose="00000500000000000000" pitchFamily="2" charset="0"/>
              </a:rPr>
              <a:t>Use else if to specify a new condition to test, if the first condition is false.</a:t>
            </a:r>
          </a:p>
          <a:p>
            <a:pPr marL="342900" indent="-342900">
              <a:buAutoNum type="arabicParenR"/>
            </a:pPr>
            <a:r>
              <a:rPr lang="en-IN" sz="1800" dirty="0">
                <a:solidFill>
                  <a:schemeClr val="bg2"/>
                </a:solidFill>
                <a:latin typeface="Gilroy" panose="00000500000000000000" pitchFamily="2" charset="0"/>
              </a:rPr>
              <a:t>Use switch to specify many alternative blocks of code to be executed.</a:t>
            </a:r>
          </a:p>
        </p:txBody>
      </p:sp>
    </p:spTree>
    <p:extLst>
      <p:ext uri="{BB962C8B-B14F-4D97-AF65-F5344CB8AC3E}">
        <p14:creationId xmlns:p14="http://schemas.microsoft.com/office/powerpoint/2010/main" val="35683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IN" dirty="0">
                <a:solidFill>
                  <a:schemeClr val="dk1"/>
                </a:solidFill>
                <a:latin typeface="Gilroy-Bold" panose="00000800000000000000" pitchFamily="2" charset="0"/>
              </a:rPr>
              <a:t>Functions</a:t>
            </a:r>
            <a:endParaRPr dirty="0">
              <a:solidFill>
                <a:schemeClr val="dk1"/>
              </a:solidFill>
              <a:latin typeface="Gilroy-Bold" panose="00000800000000000000" pitchFamily="2" charset="0"/>
            </a:endParaRPr>
          </a:p>
        </p:txBody>
      </p:sp>
      <p:sp>
        <p:nvSpPr>
          <p:cNvPr id="2" name="Subtitle 1">
            <a:extLst>
              <a:ext uri="{FF2B5EF4-FFF2-40B4-BE49-F238E27FC236}">
                <a16:creationId xmlns:a16="http://schemas.microsoft.com/office/drawing/2014/main" id="{9AFE3DB5-0D7B-4157-B8E2-E157041884A5}"/>
              </a:ext>
            </a:extLst>
          </p:cNvPr>
          <p:cNvSpPr>
            <a:spLocks noGrp="1" noChangeArrowheads="1"/>
          </p:cNvSpPr>
          <p:nvPr>
            <p:ph type="subTitle" idx="2"/>
          </p:nvPr>
        </p:nvSpPr>
        <p:spPr bwMode="auto">
          <a:xfrm>
            <a:off x="1252563" y="1315774"/>
            <a:ext cx="7286637"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Gilroy" panose="00000500000000000000" pitchFamily="2" charset="0"/>
            </a:endParaRPr>
          </a:p>
          <a:p>
            <a:pPr lvl="1" algn="l"/>
            <a:r>
              <a:rPr lang="en-US" sz="1800" b="0" i="0" dirty="0">
                <a:solidFill>
                  <a:srgbClr val="000000"/>
                </a:solidFill>
                <a:effectLst/>
                <a:latin typeface="Gilroy" panose="00000500000000000000" pitchFamily="2" charset="0"/>
              </a:rPr>
              <a:t>     A JavaScript function is a block of code designed to perform a particular task. A JavaScript function is executed when "something" invokes it (calls 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ilroy" panose="00000500000000000000" pitchFamily="2" charset="0"/>
            </a:endParaRPr>
          </a:p>
          <a:p>
            <a:pPr marL="457200" lvl="2" indent="0" algn="l">
              <a:buClrTx/>
              <a:buSzTx/>
            </a:pPr>
            <a:r>
              <a:rPr kumimoji="0" lang="en-US" altLang="en-US" sz="1800" b="0" i="0" u="none" strike="noStrike" cap="none" normalizeH="0" baseline="0" dirty="0">
                <a:ln>
                  <a:noFill/>
                </a:ln>
                <a:solidFill>
                  <a:srgbClr val="000000"/>
                </a:solidFill>
                <a:effectLst/>
                <a:latin typeface="Gilroy" panose="00000500000000000000" pitchFamily="2" charset="0"/>
              </a:rPr>
              <a:t>A JavaScript function is defined with the function keyword, followed by a name, followed by parentheses().</a:t>
            </a:r>
            <a:endParaRPr kumimoji="0" lang="en-US" altLang="en-US" sz="1800" b="0" i="0" u="none" strike="noStrike" cap="none" normalizeH="0" baseline="0" dirty="0">
              <a:ln>
                <a:noFill/>
              </a:ln>
              <a:solidFill>
                <a:srgbClr val="DC143C"/>
              </a:solidFill>
              <a:effectLst/>
              <a:latin typeface="Gilroy" panose="00000500000000000000" pitchFamily="2" charset="0"/>
            </a:endParaRPr>
          </a:p>
          <a:p>
            <a:pPr marL="457200" lvl="2" indent="0" algn="l">
              <a:buClrTx/>
              <a:buSzTx/>
            </a:pPr>
            <a:endParaRPr kumimoji="0" lang="en-US" altLang="en-US" sz="1800" b="0" i="0" u="none" strike="noStrike" cap="none" normalizeH="0" baseline="0" dirty="0">
              <a:ln>
                <a:noFill/>
              </a:ln>
              <a:solidFill>
                <a:srgbClr val="000000"/>
              </a:solidFill>
              <a:effectLst/>
              <a:latin typeface="Gilroy"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b="1" dirty="0">
                <a:solidFill>
                  <a:schemeClr val="dk1"/>
                </a:solidFill>
                <a:latin typeface="Gilroy-Bold" panose="00000800000000000000" pitchFamily="2" charset="0"/>
              </a:rPr>
              <a:t>Arrays</a:t>
            </a:r>
            <a:endParaRPr dirty="0">
              <a:solidFill>
                <a:schemeClr val="dk1"/>
              </a:solidFill>
            </a:endParaRPr>
          </a:p>
        </p:txBody>
      </p:sp>
      <p:sp>
        <p:nvSpPr>
          <p:cNvPr id="674" name="Google Shape;674;p38"/>
          <p:cNvSpPr txBox="1">
            <a:spLocks noGrp="1"/>
          </p:cNvSpPr>
          <p:nvPr>
            <p:ph type="subTitle" idx="2"/>
          </p:nvPr>
        </p:nvSpPr>
        <p:spPr>
          <a:xfrm>
            <a:off x="799072" y="1118701"/>
            <a:ext cx="7430655" cy="402479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endParaRPr lang="en-US" sz="1800" dirty="0">
              <a:solidFill>
                <a:schemeClr val="tx1">
                  <a:lumMod val="90000"/>
                  <a:lumOff val="10000"/>
                </a:schemeClr>
              </a:solidFill>
              <a:latin typeface="Gilroy" panose="00000500000000000000" pitchFamily="2" charset="0"/>
              <a:cs typeface="Calibri"/>
            </a:endParaRPr>
          </a:p>
          <a:p>
            <a:pPr marL="0" indent="0" algn="l"/>
            <a:r>
              <a:rPr lang="en-US" sz="1800" b="0" i="0" dirty="0">
                <a:solidFill>
                  <a:schemeClr val="tx1">
                    <a:lumMod val="90000"/>
                    <a:lumOff val="10000"/>
                  </a:schemeClr>
                </a:solidFill>
                <a:effectLst/>
                <a:latin typeface="Gilroy" panose="00000500000000000000" pitchFamily="2" charset="0"/>
              </a:rPr>
              <a:t>In JavaScript, an array is </a:t>
            </a:r>
            <a:r>
              <a:rPr lang="en-US" sz="1800" b="1" i="0" dirty="0">
                <a:solidFill>
                  <a:schemeClr val="tx1">
                    <a:lumMod val="90000"/>
                    <a:lumOff val="10000"/>
                  </a:schemeClr>
                </a:solidFill>
                <a:effectLst/>
                <a:latin typeface="Gilroy" panose="00000500000000000000" pitchFamily="2" charset="0"/>
              </a:rPr>
              <a:t>an ordered list of values</a:t>
            </a:r>
            <a:r>
              <a:rPr lang="en-US" sz="1800" b="0" i="0" dirty="0">
                <a:solidFill>
                  <a:schemeClr val="tx1">
                    <a:lumMod val="90000"/>
                    <a:lumOff val="10000"/>
                  </a:schemeClr>
                </a:solidFill>
                <a:effectLst/>
                <a:latin typeface="Gilroy" panose="00000500000000000000" pitchFamily="2" charset="0"/>
              </a:rPr>
              <a:t>. Each value is called an element specified by an index. </a:t>
            </a:r>
          </a:p>
          <a:p>
            <a:pPr marL="0" indent="0" algn="l"/>
            <a:r>
              <a:rPr lang="en-US" sz="1800" b="0" i="0" dirty="0">
                <a:solidFill>
                  <a:schemeClr val="tx1">
                    <a:lumMod val="90000"/>
                    <a:lumOff val="10000"/>
                  </a:schemeClr>
                </a:solidFill>
                <a:effectLst/>
                <a:latin typeface="Gilroy" panose="00000500000000000000" pitchFamily="2" charset="0"/>
              </a:rPr>
              <a:t>First, an array can hold values of different types. For example, you can have an array that stores the number and string, and Boolean values. Second, the length of an array is dynamically sized and auto-growing.</a:t>
            </a:r>
            <a:br>
              <a:rPr lang="en-US" sz="1800" i="0" dirty="0">
                <a:solidFill>
                  <a:schemeClr val="bg2"/>
                </a:solidFill>
                <a:effectLst/>
                <a:latin typeface="Gilroy" panose="00000500000000000000" pitchFamily="2" charset="0"/>
              </a:rPr>
            </a:br>
            <a:br>
              <a:rPr lang="en-US" sz="2000" dirty="0">
                <a:solidFill>
                  <a:schemeClr val="bg2"/>
                </a:solidFill>
                <a:latin typeface="Gilroy" panose="00000500000000000000" pitchFamily="2" charset="0"/>
                <a:cs typeface="Calibri"/>
              </a:rPr>
            </a:br>
            <a:r>
              <a:rPr lang="en-US" sz="1800" b="0" i="0" dirty="0">
                <a:solidFill>
                  <a:schemeClr val="bg1">
                    <a:lumMod val="50000"/>
                  </a:schemeClr>
                </a:solidFill>
                <a:effectLst/>
                <a:latin typeface="Consolas" panose="020B0609020204030204" pitchFamily="49" charset="0"/>
              </a:rPr>
              <a:t>const cars = ["Saab", "Volvo", "BMW"];</a:t>
            </a:r>
            <a:endParaRPr lang="en-US" sz="1800" b="1" dirty="0">
              <a:solidFill>
                <a:schemeClr val="bg1">
                  <a:lumMod val="50000"/>
                </a:schemeClr>
              </a:solidFill>
              <a:latin typeface="Gilroy" panose="00000500000000000000" pitchFamily="2" charset="0"/>
              <a:cs typeface="Calibri"/>
            </a:endParaRPr>
          </a:p>
          <a:p>
            <a:pPr marL="0" indent="0" algn="l"/>
            <a:endParaRPr lang="en-US" sz="2000" b="1" dirty="0">
              <a:latin typeface="Gilroy" panose="00000500000000000000" pitchFamily="2" charset="0"/>
              <a:cs typeface="Calibri"/>
            </a:endParaRPr>
          </a:p>
        </p:txBody>
      </p:sp>
    </p:spTree>
    <p:extLst>
      <p:ext uri="{BB962C8B-B14F-4D97-AF65-F5344CB8AC3E}">
        <p14:creationId xmlns:p14="http://schemas.microsoft.com/office/powerpoint/2010/main" val="181211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38"/>
          <p:cNvSpPr txBox="1">
            <a:spLocks noGrp="1"/>
          </p:cNvSpPr>
          <p:nvPr>
            <p:ph type="subTitle" idx="1"/>
          </p:nvPr>
        </p:nvSpPr>
        <p:spPr>
          <a:xfrm>
            <a:off x="-57600" y="623468"/>
            <a:ext cx="9144000" cy="973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US" b="1" dirty="0">
                <a:latin typeface="Gilroy-Bold" panose="00000800000000000000" pitchFamily="2" charset="0"/>
              </a:rPr>
              <a:t>Objects</a:t>
            </a:r>
            <a:endParaRPr dirty="0">
              <a:solidFill>
                <a:schemeClr val="dk1"/>
              </a:solidFill>
            </a:endParaRPr>
          </a:p>
        </p:txBody>
      </p:sp>
      <p:sp>
        <p:nvSpPr>
          <p:cNvPr id="674" name="Google Shape;674;p38"/>
          <p:cNvSpPr txBox="1">
            <a:spLocks noGrp="1"/>
          </p:cNvSpPr>
          <p:nvPr>
            <p:ph type="subTitle" idx="2"/>
          </p:nvPr>
        </p:nvSpPr>
        <p:spPr>
          <a:xfrm>
            <a:off x="799072" y="1118701"/>
            <a:ext cx="7430655" cy="3864779"/>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endParaRPr lang="en-US" sz="2000" dirty="0">
              <a:solidFill>
                <a:schemeClr val="bg2"/>
              </a:solidFill>
              <a:latin typeface="Gilroy" panose="00000500000000000000" pitchFamily="2" charset="0"/>
              <a:cs typeface="Calibri"/>
            </a:endParaRPr>
          </a:p>
          <a:p>
            <a:pPr marL="285750" indent="-285750" algn="l">
              <a:buFont typeface="Arial" panose="020B0604020202020204" pitchFamily="34" charset="0"/>
              <a:buChar char="•"/>
            </a:pPr>
            <a:endParaRPr lang="en-US" sz="2000" b="1" dirty="0">
              <a:latin typeface="Gilroy" panose="00000500000000000000" pitchFamily="2" charset="0"/>
              <a:cs typeface="Calibri"/>
            </a:endParaRPr>
          </a:p>
          <a:p>
            <a:pPr marL="0" indent="0" algn="l"/>
            <a:endParaRPr lang="en-US" sz="2000" b="1" dirty="0">
              <a:latin typeface="Gilroy" panose="00000500000000000000" pitchFamily="2" charset="0"/>
              <a:cs typeface="Calibri"/>
            </a:endParaRPr>
          </a:p>
        </p:txBody>
      </p:sp>
      <p:sp>
        <p:nvSpPr>
          <p:cNvPr id="3" name="TextBox 2">
            <a:extLst>
              <a:ext uri="{FF2B5EF4-FFF2-40B4-BE49-F238E27FC236}">
                <a16:creationId xmlns:a16="http://schemas.microsoft.com/office/drawing/2014/main" id="{82F71002-C6DF-4769-BDBC-7AB8305EC771}"/>
              </a:ext>
            </a:extLst>
          </p:cNvPr>
          <p:cNvSpPr txBox="1"/>
          <p:nvPr/>
        </p:nvSpPr>
        <p:spPr>
          <a:xfrm>
            <a:off x="1029600" y="1425600"/>
            <a:ext cx="7524000" cy="2308324"/>
          </a:xfrm>
          <a:prstGeom prst="rect">
            <a:avLst/>
          </a:prstGeom>
          <a:noFill/>
        </p:spPr>
        <p:txBody>
          <a:bodyPr wrap="square" rtlCol="0">
            <a:spAutoFit/>
          </a:bodyPr>
          <a:lstStyle/>
          <a:p>
            <a:r>
              <a:rPr lang="en-US" sz="1800" b="0" i="0" dirty="0">
                <a:solidFill>
                  <a:schemeClr val="tx1">
                    <a:lumMod val="75000"/>
                    <a:lumOff val="25000"/>
                  </a:schemeClr>
                </a:solidFill>
                <a:effectLst/>
                <a:latin typeface="Gilroy" panose="00000500000000000000" pitchFamily="2" charset="0"/>
              </a:rPr>
              <a:t>In JavaScript, an </a:t>
            </a:r>
            <a:r>
              <a:rPr lang="en-US" sz="1800" b="1" i="0" dirty="0">
                <a:solidFill>
                  <a:schemeClr val="tx1">
                    <a:lumMod val="75000"/>
                    <a:lumOff val="25000"/>
                  </a:schemeClr>
                </a:solidFill>
                <a:effectLst/>
                <a:latin typeface="Gilroy" panose="00000500000000000000" pitchFamily="2" charset="0"/>
              </a:rPr>
              <a:t>object is a standalone entity, with properties and type</a:t>
            </a:r>
            <a:r>
              <a:rPr lang="en-US" sz="1800" b="0" i="0" dirty="0">
                <a:solidFill>
                  <a:schemeClr val="tx1">
                    <a:lumMod val="75000"/>
                    <a:lumOff val="25000"/>
                  </a:schemeClr>
                </a:solidFill>
                <a:effectLst/>
                <a:latin typeface="Gilroy" panose="00000500000000000000" pitchFamily="2" charset="0"/>
              </a:rPr>
              <a:t>. Compare it with a cup, for example. A cup is an object, with properties. A cup has a color, a design, weight, a material it is made of, etc. The same way, JavaScript objects can have properties, which define their characteristics.</a:t>
            </a:r>
          </a:p>
          <a:p>
            <a:endParaRPr lang="en-US" sz="1800" dirty="0">
              <a:solidFill>
                <a:schemeClr val="tx1">
                  <a:lumMod val="75000"/>
                  <a:lumOff val="25000"/>
                </a:schemeClr>
              </a:solidFill>
              <a:latin typeface="Gilroy" panose="00000500000000000000" pitchFamily="2" charset="0"/>
            </a:endParaRPr>
          </a:p>
          <a:p>
            <a:r>
              <a:rPr lang="en-US" b="0" i="0" dirty="0">
                <a:solidFill>
                  <a:srgbClr val="0000CD"/>
                </a:solidFill>
                <a:effectLst/>
                <a:latin typeface="Consolas" panose="020B0609020204030204" pitchFamily="49" charset="0"/>
              </a:rPr>
              <a:t>let</a:t>
            </a:r>
            <a:r>
              <a:rPr lang="en-US" b="0" i="0" dirty="0">
                <a:solidFill>
                  <a:srgbClr val="000000"/>
                </a:solidFill>
                <a:effectLst/>
                <a:latin typeface="Consolas" panose="020B0609020204030204" pitchFamily="49" charset="0"/>
              </a:rPr>
              <a:t> car = </a:t>
            </a:r>
            <a:r>
              <a:rPr lang="en-US" b="0" i="0" dirty="0">
                <a:solidFill>
                  <a:srgbClr val="A52A2A"/>
                </a:solidFill>
                <a:effectLst/>
                <a:latin typeface="Consolas" panose="020B0609020204030204" pitchFamily="49" charset="0"/>
              </a:rPr>
              <a:t>"Fiat"</a:t>
            </a:r>
            <a:r>
              <a:rPr lang="en-US" b="0" i="0" dirty="0">
                <a:solidFill>
                  <a:srgbClr val="000000"/>
                </a:solidFill>
                <a:effectLst/>
                <a:latin typeface="Consolas" panose="020B0609020204030204" pitchFamily="49" charset="0"/>
              </a:rPr>
              <a:t>;</a:t>
            </a:r>
            <a:r>
              <a:rPr lang="en-US" sz="1800" b="0" i="0" dirty="0">
                <a:solidFill>
                  <a:schemeClr val="tx1">
                    <a:lumMod val="75000"/>
                    <a:lumOff val="25000"/>
                  </a:schemeClr>
                </a:solidFill>
                <a:effectLst/>
                <a:latin typeface="Gilroy" panose="00000500000000000000" pitchFamily="2" charset="0"/>
              </a:rPr>
              <a:t>                                                                 </a:t>
            </a:r>
            <a:r>
              <a:rPr lang="en-US" sz="1200" b="0" i="0" dirty="0">
                <a:solidFill>
                  <a:schemeClr val="tx1">
                    <a:lumMod val="75000"/>
                    <a:lumOff val="25000"/>
                  </a:schemeClr>
                </a:solidFill>
                <a:effectLst/>
                <a:latin typeface="Gilroy" panose="00000500000000000000" pitchFamily="2" charset="0"/>
              </a:rPr>
              <a:t>//object with a single value</a:t>
            </a:r>
            <a:endParaRPr lang="en-US" sz="1800" b="0" i="0" dirty="0">
              <a:solidFill>
                <a:schemeClr val="tx1">
                  <a:lumMod val="75000"/>
                  <a:lumOff val="25000"/>
                </a:schemeClr>
              </a:solidFill>
              <a:effectLst/>
              <a:latin typeface="Gilroy" panose="00000500000000000000" pitchFamily="2" charset="0"/>
            </a:endParaRPr>
          </a:p>
          <a:p>
            <a:r>
              <a:rPr lang="en-US" b="0" i="0" dirty="0">
                <a:solidFill>
                  <a:srgbClr val="0000CD"/>
                </a:solidFill>
                <a:effectLst/>
                <a:latin typeface="Consolas" panose="020B0609020204030204" pitchFamily="49" charset="0"/>
              </a:rPr>
              <a:t>const</a:t>
            </a:r>
            <a:r>
              <a:rPr lang="en-US" b="0" i="0" dirty="0">
                <a:solidFill>
                  <a:srgbClr val="000000"/>
                </a:solidFill>
                <a:effectLst/>
                <a:latin typeface="Consolas" panose="020B0609020204030204" pitchFamily="49" charset="0"/>
              </a:rPr>
              <a:t> car = {</a:t>
            </a:r>
            <a:r>
              <a:rPr lang="en-US" b="0" i="0" dirty="0" err="1">
                <a:solidFill>
                  <a:srgbClr val="000000"/>
                </a:solidFill>
                <a:effectLst/>
                <a:latin typeface="Consolas" panose="020B0609020204030204" pitchFamily="49" charset="0"/>
              </a:rPr>
              <a:t>type:</a:t>
            </a:r>
            <a:r>
              <a:rPr lang="en-US" b="0" i="0" dirty="0" err="1">
                <a:solidFill>
                  <a:srgbClr val="A52A2A"/>
                </a:solidFill>
                <a:effectLst/>
                <a:latin typeface="Consolas" panose="020B0609020204030204" pitchFamily="49" charset="0"/>
              </a:rPr>
              <a:t>"Fiat</a:t>
            </a:r>
            <a:r>
              <a:rPr lang="en-US" b="0" i="0" dirty="0">
                <a:solidFill>
                  <a:srgbClr val="A52A2A"/>
                </a:solidFill>
                <a:effectLst/>
                <a:latin typeface="Consolas" panose="020B0609020204030204" pitchFamily="49" charset="0"/>
              </a:rPr>
              <a:t>"</a:t>
            </a:r>
            <a:r>
              <a:rPr lang="en-US" b="0" i="0" dirty="0">
                <a:solidFill>
                  <a:srgbClr val="000000"/>
                </a:solidFill>
                <a:effectLst/>
                <a:latin typeface="Consolas" panose="020B0609020204030204" pitchFamily="49" charset="0"/>
              </a:rPr>
              <a:t>, model:</a:t>
            </a:r>
            <a:r>
              <a:rPr lang="en-US" b="0" i="0" dirty="0">
                <a:solidFill>
                  <a:srgbClr val="A52A2A"/>
                </a:solidFill>
                <a:effectLst/>
                <a:latin typeface="Consolas" panose="020B0609020204030204" pitchFamily="49" charset="0"/>
              </a:rPr>
              <a:t>"500"</a:t>
            </a:r>
            <a:r>
              <a:rPr lang="en-US" b="0" i="0" dirty="0">
                <a:solidFill>
                  <a:srgbClr val="000000"/>
                </a:solidFill>
                <a:effectLst/>
                <a:latin typeface="Consolas" panose="020B0609020204030204" pitchFamily="49" charset="0"/>
              </a:rPr>
              <a:t>, </a:t>
            </a:r>
            <a:r>
              <a:rPr lang="en-US" b="0" i="0" dirty="0" err="1">
                <a:solidFill>
                  <a:srgbClr val="000000"/>
                </a:solidFill>
                <a:effectLst/>
                <a:latin typeface="Consolas" panose="020B0609020204030204" pitchFamily="49" charset="0"/>
              </a:rPr>
              <a:t>color:</a:t>
            </a:r>
            <a:r>
              <a:rPr lang="en-US" b="0" i="0" dirty="0" err="1">
                <a:solidFill>
                  <a:srgbClr val="A52A2A"/>
                </a:solidFill>
                <a:effectLst/>
                <a:latin typeface="Consolas" panose="020B0609020204030204" pitchFamily="49" charset="0"/>
              </a:rPr>
              <a:t>"white</a:t>
            </a:r>
            <a:r>
              <a:rPr lang="en-US" b="0" i="0" dirty="0">
                <a:solidFill>
                  <a:srgbClr val="A52A2A"/>
                </a:solidFill>
                <a:effectLst/>
                <a:latin typeface="Consolas" panose="020B0609020204030204" pitchFamily="49" charset="0"/>
              </a:rPr>
              <a:t>"</a:t>
            </a:r>
            <a:r>
              <a:rPr lang="en-US" b="0" i="0" dirty="0">
                <a:solidFill>
                  <a:srgbClr val="000000"/>
                </a:solidFill>
                <a:effectLst/>
                <a:latin typeface="Consolas" panose="020B0609020204030204" pitchFamily="49" charset="0"/>
              </a:rPr>
              <a:t>};</a:t>
            </a:r>
            <a:r>
              <a:rPr lang="en-US" sz="1800" dirty="0">
                <a:solidFill>
                  <a:schemeClr val="tx1">
                    <a:lumMod val="75000"/>
                    <a:lumOff val="25000"/>
                  </a:schemeClr>
                </a:solidFill>
                <a:latin typeface="Gilroy" panose="00000500000000000000" pitchFamily="2" charset="0"/>
              </a:rPr>
              <a:t> </a:t>
            </a:r>
            <a:r>
              <a:rPr lang="en-US" sz="1200" dirty="0">
                <a:solidFill>
                  <a:schemeClr val="tx1">
                    <a:lumMod val="75000"/>
                    <a:lumOff val="25000"/>
                  </a:schemeClr>
                </a:solidFill>
                <a:latin typeface="Gilroy" panose="00000500000000000000" pitchFamily="2" charset="0"/>
              </a:rPr>
              <a:t>//object with many values</a:t>
            </a:r>
            <a:endParaRPr lang="en-IN" dirty="0">
              <a:solidFill>
                <a:schemeClr val="tx1">
                  <a:lumMod val="75000"/>
                  <a:lumOff val="25000"/>
                </a:schemeClr>
              </a:solidFill>
              <a:latin typeface="Gilroy" panose="00000500000000000000" pitchFamily="2" charset="0"/>
            </a:endParaRPr>
          </a:p>
        </p:txBody>
      </p:sp>
    </p:spTree>
    <p:extLst>
      <p:ext uri="{BB962C8B-B14F-4D97-AF65-F5344CB8AC3E}">
        <p14:creationId xmlns:p14="http://schemas.microsoft.com/office/powerpoint/2010/main" val="14776433"/>
      </p:ext>
    </p:extLst>
  </p:cSld>
  <p:clrMapOvr>
    <a:masterClrMapping/>
  </p:clrMapOvr>
</p:sld>
</file>

<file path=ppt/theme/theme1.xml><?xml version="1.0" encoding="utf-8"?>
<a:theme xmlns:a="http://schemas.openxmlformats.org/drawingml/2006/main" name="Ethical Dilemmas in Marketing by Slidesgo">
  <a:themeElements>
    <a:clrScheme name="Simple Light">
      <a:dk1>
        <a:srgbClr val="0D1E51"/>
      </a:dk1>
      <a:lt1>
        <a:srgbClr val="FFFFFF"/>
      </a:lt1>
      <a:dk2>
        <a:srgbClr val="2B47A4"/>
      </a:dk2>
      <a:lt2>
        <a:srgbClr val="E8ECFF"/>
      </a:lt2>
      <a:accent1>
        <a:srgbClr val="C5D9FF"/>
      </a:accent1>
      <a:accent2>
        <a:srgbClr val="6783E6"/>
      </a:accent2>
      <a:accent3>
        <a:srgbClr val="8BA5FF"/>
      </a:accent3>
      <a:accent4>
        <a:srgbClr val="D0D7F3"/>
      </a:accent4>
      <a:accent5>
        <a:srgbClr val="4D6BD6"/>
      </a:accent5>
      <a:accent6>
        <a:srgbClr val="ADBDF8"/>
      </a:accent6>
      <a:hlink>
        <a:srgbClr val="2B47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Ethical Dilemmas in Marketing by Slidesgo</Template>
  <TotalTime>1487</TotalTime>
  <Words>560</Words>
  <Application>Microsoft Office PowerPoint</Application>
  <PresentationFormat>On-screen Show (16:9)</PresentationFormat>
  <Paragraphs>58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Changa One</vt:lpstr>
      <vt:lpstr>Gilroy</vt:lpstr>
      <vt:lpstr>Consolas</vt:lpstr>
      <vt:lpstr>Arial</vt:lpstr>
      <vt:lpstr>Gilroy-Bold</vt:lpstr>
      <vt:lpstr>Arial Rounded MT Bold</vt:lpstr>
      <vt:lpstr>Verdana</vt:lpstr>
      <vt:lpstr>Roboto</vt:lpstr>
      <vt:lpstr>Ethical Dilemmas in Marketing by Slidesgo</vt:lpstr>
      <vt:lpstr> Javascript #01</vt:lpstr>
      <vt:lpstr>Topics to be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/GITHUB</dc:title>
  <dc:creator>1222 KAMAKSHI DIXIT</dc:creator>
  <cp:lastModifiedBy>7211 ANAND PRAKASH DWIVEDI</cp:lastModifiedBy>
  <cp:revision>9</cp:revision>
  <dcterms:created xsi:type="dcterms:W3CDTF">2021-11-17T20:23:16Z</dcterms:created>
  <dcterms:modified xsi:type="dcterms:W3CDTF">2021-12-11T06:22:13Z</dcterms:modified>
</cp:coreProperties>
</file>